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8.svg" ContentType="image/svg+xml"/>
  <Override PartName="/ppt/media/image3.svg" ContentType="image/svg+xml"/>
  <Override PartName="/ppt/media/image30.svg" ContentType="image/svg+xml"/>
  <Override PartName="/ppt/media/image32.svg" ContentType="image/svg+xml"/>
  <Override PartName="/ppt/media/image34.svg" ContentType="image/svg+xml"/>
  <Override PartName="/ppt/media/image36.svg" ContentType="image/svg+xml"/>
  <Override PartName="/ppt/media/image38.svg" ContentType="image/svg+xml"/>
  <Override PartName="/ppt/media/image5.svg" ContentType="image/svg+xml"/>
  <Override PartName="/ppt/media/image6.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26"/>
  </p:notesMasterIdLst>
  <p:sldIdLst>
    <p:sldId id="256" r:id="rId4"/>
    <p:sldId id="257" r:id="rId5"/>
    <p:sldId id="258" r:id="rId6"/>
    <p:sldId id="259" r:id="rId7"/>
    <p:sldId id="260" r:id="rId8"/>
    <p:sldId id="261" r:id="rId9"/>
    <p:sldId id="262" r:id="rId10"/>
    <p:sldId id="263" r:id="rId11"/>
    <p:sldId id="264" r:id="rId12"/>
    <p:sldId id="302"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300" r:id="rId49"/>
    <p:sldId id="299" r:id="rId50"/>
    <p:sldId id="301"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86" userDrawn="1">
          <p15:clr>
            <a:srgbClr val="A4A3A4"/>
          </p15:clr>
        </p15:guide>
        <p15:guide id="3" orient="horz" pos="4065" userDrawn="1">
          <p15:clr>
            <a:srgbClr val="A4A3A4"/>
          </p15:clr>
        </p15:guide>
        <p15:guide id="4" pos="287" userDrawn="1">
          <p15:clr>
            <a:srgbClr val="A4A3A4"/>
          </p15:clr>
        </p15:guide>
        <p15:guide id="5" orient="horz" pos="2160" userDrawn="1">
          <p15:clr>
            <a:srgbClr val="A4A3A4"/>
          </p15:clr>
        </p15:guide>
        <p15:guide id="6" pos="74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EF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31" autoAdjust="0"/>
    <p:restoredTop sz="95937" autoAdjust="0"/>
  </p:normalViewPr>
  <p:slideViewPr>
    <p:cSldViewPr snapToGrid="0" showGuides="1">
      <p:cViewPr>
        <p:scale>
          <a:sx n="75" d="100"/>
          <a:sy n="75" d="100"/>
        </p:scale>
        <p:origin x="1200" y="576"/>
      </p:cViewPr>
      <p:guideLst>
        <p:guide pos="3840"/>
        <p:guide orient="horz" pos="286"/>
        <p:guide orient="horz" pos="4065"/>
        <p:guide pos="287"/>
        <p:guide orient="horz" pos="2160"/>
        <p:guide pos="7401"/>
      </p:guideLst>
    </p:cSldViewPr>
  </p:slideViewPr>
  <p:notesTextViewPr>
    <p:cViewPr>
      <p:scale>
        <a:sx n="1" d="1"/>
        <a:sy n="1" d="1"/>
      </p:scale>
      <p:origin x="0" y="0"/>
    </p:cViewPr>
  </p:notesTextViewPr>
  <p:sorterViewPr>
    <p:cViewPr>
      <p:scale>
        <a:sx n="200" d="100"/>
        <a:sy n="200" d="100"/>
      </p:scale>
      <p:origin x="0" y="-2034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notesMaster" Target="notesMasters/notesMaster1.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Regular" panose="020B0500000000000000" charset="-122"/>
                <a:ea typeface="思源黑体 CN Regular" panose="020B0500000000000000" charset="-122"/>
                <a:cs typeface="思源黑体 CN Regular" panose="020B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Regular" panose="020B0500000000000000" charset="-122"/>
                <a:ea typeface="思源黑体 CN Regular" panose="020B0500000000000000" charset="-122"/>
                <a:cs typeface="思源黑体 CN Regular" panose="020B0500000000000000" charset="-122"/>
              </a:defRPr>
            </a:lvl1pPr>
          </a:lstStyle>
          <a:p>
            <a:fld id="{48F77807-7425-4A06-B2AE-46FD844D2AD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Regular" panose="020B0500000000000000" charset="-122"/>
                <a:ea typeface="思源黑体 CN Regular" panose="020B0500000000000000" charset="-122"/>
                <a:cs typeface="思源黑体 CN Regular" panose="020B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Regular" panose="020B0500000000000000" charset="-122"/>
                <a:ea typeface="思源黑体 CN Regular" panose="020B0500000000000000" charset="-122"/>
                <a:cs typeface="思源黑体 CN Regular" panose="020B0500000000000000" charset="-122"/>
              </a:defRPr>
            </a:lvl1pPr>
          </a:lstStyle>
          <a:p>
            <a:fld id="{ED118CEB-DB25-4335-B2E3-A79EEFD865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1pPr>
    <a:lvl2pPr marL="4572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2pPr>
    <a:lvl3pPr marL="9144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3pPr>
    <a:lvl4pPr marL="13716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4pPr>
    <a:lvl5pPr marL="18288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思源黑体 CN Regular" panose="020B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p:nvPr>
            <p:ph type="body"/>
          </p:nvPr>
        </p:nvSpPr>
        <p:spPr>
          <a:xfrm>
            <a:off x="0" y="0"/>
            <a:ext cx="177800" cy="444500"/>
          </a:xfrm>
          <a:prstGeom prst="rect">
            <a:avLst/>
          </a:prstGeom>
        </p:spPr>
        <p:txBody>
          <a:body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3" name=""/>
        <p:cNvGrpSpPr/>
        <p:nvPr/>
      </p:nvGrpSpPr>
      <p:grpSpPr>
        <a:xfrm>
          <a:off x="0" y="0"/>
          <a:ext cx="0" cy="0"/>
          <a:chOff x="0" y="0"/>
          <a:chExt cx="0" cy="0"/>
        </a:xfrm>
      </p:grpSpPr>
      <p:sp>
        <p:nvSpPr>
          <p:cNvPr id="4" name="文本占位符 3"/>
          <p:cNvSpPr/>
          <p:nvPr>
            <p:ph type="body"/>
          </p:nvPr>
        </p:nvSpPr>
        <p:spPr>
          <a:xfrm>
            <a:off x="0" y="0"/>
            <a:ext cx="177800" cy="444500"/>
          </a:xfrm>
          <a:prstGeom prst="rect">
            <a:avLst/>
          </a:prstGeom>
        </p:spPr>
        <p:txBody>
          <a:body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56A1699-2273-4A0E-A023-8C666BFEC8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2E2D189-C807-445D-8A72-79DC454C6E3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65" name=""/>
        <p:cNvGrpSpPr/>
        <p:nvPr/>
      </p:nvGrpSpPr>
      <p:grpSpPr>
        <a:xfrm>
          <a:off x="0" y="0"/>
          <a:ext cx="0" cy="0"/>
          <a:chOff x="0" y="0"/>
          <a:chExt cx="0" cy="0"/>
        </a:xfrm>
      </p:grpSpPr>
      <p:sp>
        <p:nvSpPr>
          <p:cNvPr id="66" name="标题 1"/>
          <p:cNvSpPr>
            <a:spLocks noGrp="1"/>
          </p:cNvSpPr>
          <p:nvPr>
            <p:ph type="title"/>
          </p:nvPr>
        </p:nvSpPr>
        <p:spPr/>
        <p:txBody>
          <a:bodyPr/>
          <a:lstStyle/>
          <a:p>
            <a:r>
              <a:rPr lang="zh-CN" altLang="en-US"/>
              <a:t>单击此处编辑母版标题样式</a:t>
            </a:r>
            <a:endParaRPr lang="zh-CN" altLang="en-US"/>
          </a:p>
        </p:txBody>
      </p:sp>
      <p:sp>
        <p:nvSpPr>
          <p:cNvPr id="67"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8" name="日期占位符 3"/>
          <p:cNvSpPr>
            <a:spLocks noGrp="1"/>
          </p:cNvSpPr>
          <p:nvPr>
            <p:ph type="dt" sz="half" idx="10"/>
          </p:nvPr>
        </p:nvSpPr>
        <p:spPr/>
        <p:txBody>
          <a:bodyPr/>
          <a:lstStyle/>
          <a:p>
            <a:fld id="{156A1699-2273-4A0E-A023-8C666BFEC89B}" type="datetimeFigureOut">
              <a:rPr lang="zh-CN" altLang="en-US" smtClean="0"/>
            </a:fld>
            <a:endParaRPr lang="zh-CN" altLang="en-US"/>
          </a:p>
        </p:txBody>
      </p:sp>
      <p:sp>
        <p:nvSpPr>
          <p:cNvPr id="69" name="页脚占位符 4"/>
          <p:cNvSpPr>
            <a:spLocks noGrp="1"/>
          </p:cNvSpPr>
          <p:nvPr>
            <p:ph type="ftr" sz="quarter" idx="11"/>
          </p:nvPr>
        </p:nvSpPr>
        <p:spPr/>
        <p:txBody>
          <a:bodyPr/>
          <a:lstStyle/>
          <a:p>
            <a:endParaRPr lang="zh-CN" altLang="en-US"/>
          </a:p>
        </p:txBody>
      </p:sp>
      <p:sp>
        <p:nvSpPr>
          <p:cNvPr id="70" name="灯片编号占位符 5"/>
          <p:cNvSpPr>
            <a:spLocks noGrp="1"/>
          </p:cNvSpPr>
          <p:nvPr>
            <p:ph type="sldNum" sz="quarter" idx="12"/>
          </p:nvPr>
        </p:nvSpPr>
        <p:spPr/>
        <p:txBody>
          <a:bodyPr/>
          <a:lstStyle/>
          <a:p>
            <a:fld id="{32E2D189-C807-445D-8A72-79DC454C6E3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竖排标题与文本">
    <p:spTree>
      <p:nvGrpSpPr>
        <p:cNvPr id="13" name=""/>
        <p:cNvGrpSpPr/>
        <p:nvPr/>
      </p:nvGrpSpPr>
      <p:grpSpPr>
        <a:xfrm>
          <a:off x="0" y="0"/>
          <a:ext cx="0" cy="0"/>
          <a:chOff x="0" y="0"/>
          <a:chExt cx="0" cy="0"/>
        </a:xfrm>
      </p:grpSpPr>
      <p:sp>
        <p:nvSpPr>
          <p:cNvPr id="14"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15"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6" name="日期占位符 3"/>
          <p:cNvSpPr>
            <a:spLocks noGrp="1"/>
          </p:cNvSpPr>
          <p:nvPr>
            <p:ph type="dt" sz="half" idx="10"/>
          </p:nvPr>
        </p:nvSpPr>
        <p:spPr/>
        <p:txBody>
          <a:bodyPr/>
          <a:lstStyle/>
          <a:p>
            <a:fld id="{156A1699-2273-4A0E-A023-8C666BFEC89B}" type="datetimeFigureOut">
              <a:rPr lang="zh-CN" altLang="en-US" smtClean="0"/>
            </a:fld>
            <a:endParaRPr lang="zh-CN" altLang="en-US"/>
          </a:p>
        </p:txBody>
      </p:sp>
      <p:sp>
        <p:nvSpPr>
          <p:cNvPr id="17" name="页脚占位符 4"/>
          <p:cNvSpPr>
            <a:spLocks noGrp="1"/>
          </p:cNvSpPr>
          <p:nvPr>
            <p:ph type="ftr" sz="quarter" idx="11"/>
          </p:nvPr>
        </p:nvSpPr>
        <p:spPr/>
        <p:txBody>
          <a:bodyPr/>
          <a:lstStyle/>
          <a:p>
            <a:endParaRPr lang="zh-CN" altLang="en-US"/>
          </a:p>
        </p:txBody>
      </p:sp>
      <p:sp>
        <p:nvSpPr>
          <p:cNvPr id="18" name="灯片编号占位符 5"/>
          <p:cNvSpPr>
            <a:spLocks noGrp="1"/>
          </p:cNvSpPr>
          <p:nvPr>
            <p:ph type="sldNum" sz="quarter" idx="12"/>
          </p:nvPr>
        </p:nvSpPr>
        <p:spPr/>
        <p:txBody>
          <a:bodyPr/>
          <a:lstStyle/>
          <a:p>
            <a:fld id="{32E2D189-C807-445D-8A72-79DC454C6E3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9"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71" name=""/>
        <p:cNvGrpSpPr/>
        <p:nvPr/>
      </p:nvGrpSpPr>
      <p:grpSpPr>
        <a:xfrm>
          <a:off x="0" y="0"/>
          <a:ext cx="0" cy="0"/>
          <a:chOff x="0" y="0"/>
          <a:chExt cx="0" cy="0"/>
        </a:xfrm>
      </p:grpSpPr>
      <p:sp>
        <p:nvSpPr>
          <p:cNvPr id="7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7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74" name="日期占位符 3"/>
          <p:cNvSpPr>
            <a:spLocks noGrp="1"/>
          </p:cNvSpPr>
          <p:nvPr>
            <p:ph type="dt" sz="half" idx="10"/>
          </p:nvPr>
        </p:nvSpPr>
        <p:spPr/>
        <p:txBody>
          <a:bodyPr/>
          <a:lstStyle/>
          <a:p>
            <a:fld id="{156A1699-2273-4A0E-A023-8C666BFEC89B}" type="datetimeFigureOut">
              <a:rPr lang="zh-CN" altLang="en-US" smtClean="0"/>
            </a:fld>
            <a:endParaRPr lang="zh-CN" altLang="en-US"/>
          </a:p>
        </p:txBody>
      </p:sp>
      <p:sp>
        <p:nvSpPr>
          <p:cNvPr id="75" name="页脚占位符 4"/>
          <p:cNvSpPr>
            <a:spLocks noGrp="1"/>
          </p:cNvSpPr>
          <p:nvPr>
            <p:ph type="ftr" sz="quarter" idx="11"/>
          </p:nvPr>
        </p:nvSpPr>
        <p:spPr/>
        <p:txBody>
          <a:bodyPr/>
          <a:lstStyle/>
          <a:p>
            <a:endParaRPr lang="zh-CN" altLang="en-US"/>
          </a:p>
        </p:txBody>
      </p:sp>
      <p:sp>
        <p:nvSpPr>
          <p:cNvPr id="76" name="灯片编号占位符 5"/>
          <p:cNvSpPr>
            <a:spLocks noGrp="1"/>
          </p:cNvSpPr>
          <p:nvPr>
            <p:ph type="sldNum" sz="quarter" idx="12"/>
          </p:nvPr>
        </p:nvSpPr>
        <p:spPr/>
        <p:txBody>
          <a:bodyPr/>
          <a:lstStyle/>
          <a:p>
            <a:fld id="{32E2D189-C807-445D-8A72-79DC454C6E3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77" name=""/>
        <p:cNvGrpSpPr/>
        <p:nvPr/>
      </p:nvGrpSpPr>
      <p:grpSpPr>
        <a:xfrm>
          <a:off x="0" y="0"/>
          <a:ext cx="0" cy="0"/>
          <a:chOff x="0" y="0"/>
          <a:chExt cx="0" cy="0"/>
        </a:xfrm>
      </p:grpSpPr>
      <p:sp>
        <p:nvSpPr>
          <p:cNvPr id="78" name="标题 1"/>
          <p:cNvSpPr>
            <a:spLocks noGrp="1"/>
          </p:cNvSpPr>
          <p:nvPr>
            <p:ph type="title"/>
          </p:nvPr>
        </p:nvSpPr>
        <p:spPr/>
        <p:txBody>
          <a:bodyPr/>
          <a:lstStyle/>
          <a:p>
            <a:r>
              <a:rPr lang="zh-CN" altLang="en-US"/>
              <a:t>单击此处编辑母版标题样式</a:t>
            </a:r>
            <a:endParaRPr lang="zh-CN" altLang="en-US"/>
          </a:p>
        </p:txBody>
      </p:sp>
      <p:sp>
        <p:nvSpPr>
          <p:cNvPr id="79"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80" name="日期占位符 3"/>
          <p:cNvSpPr>
            <a:spLocks noGrp="1"/>
          </p:cNvSpPr>
          <p:nvPr>
            <p:ph type="dt" sz="half" idx="10"/>
          </p:nvPr>
        </p:nvSpPr>
        <p:spPr/>
        <p:txBody>
          <a:bodyPr/>
          <a:lstStyle/>
          <a:p>
            <a:fld id="{156A1699-2273-4A0E-A023-8C666BFEC89B}" type="datetimeFigureOut">
              <a:rPr lang="zh-CN" altLang="en-US" smtClean="0"/>
            </a:fld>
            <a:endParaRPr lang="zh-CN" altLang="en-US"/>
          </a:p>
        </p:txBody>
      </p:sp>
      <p:sp>
        <p:nvSpPr>
          <p:cNvPr id="81" name="页脚占位符 4"/>
          <p:cNvSpPr>
            <a:spLocks noGrp="1"/>
          </p:cNvSpPr>
          <p:nvPr>
            <p:ph type="ftr" sz="quarter" idx="11"/>
          </p:nvPr>
        </p:nvSpPr>
        <p:spPr/>
        <p:txBody>
          <a:bodyPr/>
          <a:lstStyle/>
          <a:p>
            <a:endParaRPr lang="zh-CN" altLang="en-US"/>
          </a:p>
        </p:txBody>
      </p:sp>
      <p:sp>
        <p:nvSpPr>
          <p:cNvPr id="82" name="灯片编号占位符 5"/>
          <p:cNvSpPr>
            <a:spLocks noGrp="1"/>
          </p:cNvSpPr>
          <p:nvPr>
            <p:ph type="sldNum" sz="quarter" idx="12"/>
          </p:nvPr>
        </p:nvSpPr>
        <p:spPr/>
        <p:txBody>
          <a:bodyPr/>
          <a:lstStyle/>
          <a:p>
            <a:fld id="{32E2D189-C807-445D-8A72-79DC454C6E3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节标题">
    <p:spTree>
      <p:nvGrpSpPr>
        <p:cNvPr id="90" name=""/>
        <p:cNvGrpSpPr/>
        <p:nvPr/>
      </p:nvGrpSpPr>
      <p:grpSpPr>
        <a:xfrm>
          <a:off x="0" y="0"/>
          <a:ext cx="0" cy="0"/>
          <a:chOff x="0" y="0"/>
          <a:chExt cx="0" cy="0"/>
        </a:xfrm>
      </p:grpSpPr>
      <p:sp>
        <p:nvSpPr>
          <p:cNvPr id="91"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92" name="文本占位符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endParaRPr lang="zh-CN" altLang="en-US"/>
          </a:p>
        </p:txBody>
      </p:sp>
      <p:sp>
        <p:nvSpPr>
          <p:cNvPr id="93" name="日期占位符 3"/>
          <p:cNvSpPr>
            <a:spLocks noGrp="1"/>
          </p:cNvSpPr>
          <p:nvPr>
            <p:ph type="dt" sz="half" idx="10"/>
          </p:nvPr>
        </p:nvSpPr>
        <p:spPr/>
        <p:txBody>
          <a:bodyPr/>
          <a:lstStyle/>
          <a:p>
            <a:fld id="{156A1699-2273-4A0E-A023-8C666BFEC89B}" type="datetimeFigureOut">
              <a:rPr lang="zh-CN" altLang="en-US" smtClean="0"/>
            </a:fld>
            <a:endParaRPr lang="zh-CN" altLang="en-US"/>
          </a:p>
        </p:txBody>
      </p:sp>
      <p:sp>
        <p:nvSpPr>
          <p:cNvPr id="94" name="页脚占位符 4"/>
          <p:cNvSpPr>
            <a:spLocks noGrp="1"/>
          </p:cNvSpPr>
          <p:nvPr>
            <p:ph type="ftr" sz="quarter" idx="11"/>
          </p:nvPr>
        </p:nvSpPr>
        <p:spPr/>
        <p:txBody>
          <a:bodyPr/>
          <a:lstStyle/>
          <a:p>
            <a:endParaRPr lang="zh-CN" altLang="en-US"/>
          </a:p>
        </p:txBody>
      </p:sp>
      <p:sp>
        <p:nvSpPr>
          <p:cNvPr id="95" name="灯片编号占位符 5"/>
          <p:cNvSpPr>
            <a:spLocks noGrp="1"/>
          </p:cNvSpPr>
          <p:nvPr>
            <p:ph type="sldNum" sz="quarter" idx="12"/>
          </p:nvPr>
        </p:nvSpPr>
        <p:spPr/>
        <p:txBody>
          <a:bodyPr/>
          <a:lstStyle/>
          <a:p>
            <a:fld id="{32E2D189-C807-445D-8A72-79DC454C6E3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两栏内容">
    <p:spTree>
      <p:nvGrpSpPr>
        <p:cNvPr id="96" name=""/>
        <p:cNvGrpSpPr/>
        <p:nvPr/>
      </p:nvGrpSpPr>
      <p:grpSpPr>
        <a:xfrm>
          <a:off x="0" y="0"/>
          <a:ext cx="0" cy="0"/>
          <a:chOff x="0" y="0"/>
          <a:chExt cx="0" cy="0"/>
        </a:xfrm>
      </p:grpSpPr>
      <p:sp>
        <p:nvSpPr>
          <p:cNvPr id="97" name="标题 1"/>
          <p:cNvSpPr>
            <a:spLocks noGrp="1"/>
          </p:cNvSpPr>
          <p:nvPr>
            <p:ph type="title"/>
          </p:nvPr>
        </p:nvSpPr>
        <p:spPr/>
        <p:txBody>
          <a:bodyPr/>
          <a:lstStyle/>
          <a:p>
            <a:r>
              <a:rPr lang="zh-CN" altLang="en-US"/>
              <a:t>单击此处编辑母版标题样式</a:t>
            </a:r>
            <a:endParaRPr lang="zh-CN" altLang="en-US"/>
          </a:p>
        </p:txBody>
      </p:sp>
      <p:sp>
        <p:nvSpPr>
          <p:cNvPr id="98"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99"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0" name="日期占位符 4"/>
          <p:cNvSpPr>
            <a:spLocks noGrp="1"/>
          </p:cNvSpPr>
          <p:nvPr>
            <p:ph type="dt" sz="half" idx="10"/>
          </p:nvPr>
        </p:nvSpPr>
        <p:spPr/>
        <p:txBody>
          <a:bodyPr/>
          <a:lstStyle/>
          <a:p>
            <a:fld id="{156A1699-2273-4A0E-A023-8C666BFEC89B}" type="datetimeFigureOut">
              <a:rPr lang="zh-CN" altLang="en-US" smtClean="0"/>
            </a:fld>
            <a:endParaRPr lang="zh-CN" altLang="en-US"/>
          </a:p>
        </p:txBody>
      </p:sp>
      <p:sp>
        <p:nvSpPr>
          <p:cNvPr id="101" name="页脚占位符 5"/>
          <p:cNvSpPr>
            <a:spLocks noGrp="1"/>
          </p:cNvSpPr>
          <p:nvPr>
            <p:ph type="ftr" sz="quarter" idx="11"/>
          </p:nvPr>
        </p:nvSpPr>
        <p:spPr/>
        <p:txBody>
          <a:bodyPr/>
          <a:lstStyle/>
          <a:p>
            <a:endParaRPr lang="zh-CN" altLang="en-US"/>
          </a:p>
        </p:txBody>
      </p:sp>
      <p:sp>
        <p:nvSpPr>
          <p:cNvPr id="102" name="灯片编号占位符 6"/>
          <p:cNvSpPr>
            <a:spLocks noGrp="1"/>
          </p:cNvSpPr>
          <p:nvPr>
            <p:ph type="sldNum" sz="quarter" idx="12"/>
          </p:nvPr>
        </p:nvSpPr>
        <p:spPr/>
        <p:txBody>
          <a:bodyPr/>
          <a:lstStyle/>
          <a:p>
            <a:fld id="{32E2D189-C807-445D-8A72-79DC454C6E3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cSld name="比较">
    <p:spTree>
      <p:nvGrpSpPr>
        <p:cNvPr id="103" name=""/>
        <p:cNvGrpSpPr/>
        <p:nvPr/>
      </p:nvGrpSpPr>
      <p:grpSpPr>
        <a:xfrm>
          <a:off x="0" y="0"/>
          <a:ext cx="0" cy="0"/>
          <a:chOff x="0" y="0"/>
          <a:chExt cx="0" cy="0"/>
        </a:xfrm>
      </p:grpSpPr>
      <p:sp>
        <p:nvSpPr>
          <p:cNvPr id="104"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105"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6"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7"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8"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9" name="日期占位符 6"/>
          <p:cNvSpPr>
            <a:spLocks noGrp="1"/>
          </p:cNvSpPr>
          <p:nvPr>
            <p:ph type="dt" sz="half" idx="10"/>
          </p:nvPr>
        </p:nvSpPr>
        <p:spPr/>
        <p:txBody>
          <a:bodyPr/>
          <a:lstStyle/>
          <a:p>
            <a:fld id="{156A1699-2273-4A0E-A023-8C666BFEC89B}" type="datetimeFigureOut">
              <a:rPr lang="zh-CN" altLang="en-US" smtClean="0"/>
            </a:fld>
            <a:endParaRPr lang="zh-CN" altLang="en-US"/>
          </a:p>
        </p:txBody>
      </p:sp>
      <p:sp>
        <p:nvSpPr>
          <p:cNvPr id="110" name="页脚占位符 7"/>
          <p:cNvSpPr>
            <a:spLocks noGrp="1"/>
          </p:cNvSpPr>
          <p:nvPr>
            <p:ph type="ftr" sz="quarter" idx="11"/>
          </p:nvPr>
        </p:nvSpPr>
        <p:spPr/>
        <p:txBody>
          <a:bodyPr/>
          <a:lstStyle/>
          <a:p>
            <a:endParaRPr lang="zh-CN" altLang="en-US"/>
          </a:p>
        </p:txBody>
      </p:sp>
      <p:sp>
        <p:nvSpPr>
          <p:cNvPr id="111" name="灯片编号占位符 8"/>
          <p:cNvSpPr>
            <a:spLocks noGrp="1"/>
          </p:cNvSpPr>
          <p:nvPr>
            <p:ph type="sldNum" sz="quarter" idx="12"/>
          </p:nvPr>
        </p:nvSpPr>
        <p:spPr/>
        <p:txBody>
          <a:bodyPr/>
          <a:lstStyle/>
          <a:p>
            <a:fld id="{32E2D189-C807-445D-8A72-79DC454C6E3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12" name=""/>
        <p:cNvGrpSpPr/>
        <p:nvPr/>
      </p:nvGrpSpPr>
      <p:grpSpPr>
        <a:xfrm>
          <a:off x="0" y="0"/>
          <a:ext cx="0" cy="0"/>
          <a:chOff x="0" y="0"/>
          <a:chExt cx="0" cy="0"/>
        </a:xfrm>
      </p:grpSpPr>
      <p:sp>
        <p:nvSpPr>
          <p:cNvPr id="113" name="标题 1"/>
          <p:cNvSpPr>
            <a:spLocks noGrp="1"/>
          </p:cNvSpPr>
          <p:nvPr>
            <p:ph type="title"/>
          </p:nvPr>
        </p:nvSpPr>
        <p:spPr/>
        <p:txBody>
          <a:bodyPr/>
          <a:lstStyle/>
          <a:p>
            <a:r>
              <a:rPr lang="zh-CN" altLang="en-US"/>
              <a:t>单击此处编辑母版标题样式</a:t>
            </a:r>
            <a:endParaRPr lang="zh-CN" altLang="en-US"/>
          </a:p>
        </p:txBody>
      </p:sp>
      <p:sp>
        <p:nvSpPr>
          <p:cNvPr id="114" name="日期占位符 2"/>
          <p:cNvSpPr>
            <a:spLocks noGrp="1"/>
          </p:cNvSpPr>
          <p:nvPr>
            <p:ph type="dt" sz="half" idx="10"/>
          </p:nvPr>
        </p:nvSpPr>
        <p:spPr/>
        <p:txBody>
          <a:bodyPr/>
          <a:lstStyle/>
          <a:p>
            <a:fld id="{156A1699-2273-4A0E-A023-8C666BFEC89B}" type="datetimeFigureOut">
              <a:rPr lang="zh-CN" altLang="en-US" smtClean="0"/>
            </a:fld>
            <a:endParaRPr lang="zh-CN" altLang="en-US"/>
          </a:p>
        </p:txBody>
      </p:sp>
      <p:sp>
        <p:nvSpPr>
          <p:cNvPr id="115" name="页脚占位符 3"/>
          <p:cNvSpPr>
            <a:spLocks noGrp="1"/>
          </p:cNvSpPr>
          <p:nvPr>
            <p:ph type="ftr" sz="quarter" idx="11"/>
          </p:nvPr>
        </p:nvSpPr>
        <p:spPr/>
        <p:txBody>
          <a:bodyPr/>
          <a:lstStyle/>
          <a:p>
            <a:endParaRPr lang="zh-CN" altLang="en-US"/>
          </a:p>
        </p:txBody>
      </p:sp>
      <p:sp>
        <p:nvSpPr>
          <p:cNvPr id="116" name="灯片编号占位符 4"/>
          <p:cNvSpPr>
            <a:spLocks noGrp="1"/>
          </p:cNvSpPr>
          <p:nvPr>
            <p:ph type="sldNum" sz="quarter" idx="12"/>
          </p:nvPr>
        </p:nvSpPr>
        <p:spPr/>
        <p:txBody>
          <a:bodyPr/>
          <a:lstStyle/>
          <a:p>
            <a:fld id="{32E2D189-C807-445D-8A72-79DC454C6E3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空白">
    <p:spTree>
      <p:nvGrpSpPr>
        <p:cNvPr id="117" name=""/>
        <p:cNvGrpSpPr/>
        <p:nvPr/>
      </p:nvGrpSpPr>
      <p:grpSpPr>
        <a:xfrm>
          <a:off x="0" y="0"/>
          <a:ext cx="0" cy="0"/>
          <a:chOff x="0" y="0"/>
          <a:chExt cx="0" cy="0"/>
        </a:xfrm>
      </p:grpSpPr>
      <p:sp>
        <p:nvSpPr>
          <p:cNvPr id="118" name="日期占位符 1"/>
          <p:cNvSpPr>
            <a:spLocks noGrp="1"/>
          </p:cNvSpPr>
          <p:nvPr>
            <p:ph type="dt" sz="half" idx="10"/>
          </p:nvPr>
        </p:nvSpPr>
        <p:spPr/>
        <p:txBody>
          <a:bodyPr/>
          <a:lstStyle/>
          <a:p>
            <a:fld id="{156A1699-2273-4A0E-A023-8C666BFEC89B}" type="datetimeFigureOut">
              <a:rPr lang="zh-CN" altLang="en-US" smtClean="0"/>
            </a:fld>
            <a:endParaRPr lang="zh-CN" altLang="en-US"/>
          </a:p>
        </p:txBody>
      </p:sp>
      <p:sp>
        <p:nvSpPr>
          <p:cNvPr id="119" name="页脚占位符 2"/>
          <p:cNvSpPr>
            <a:spLocks noGrp="1"/>
          </p:cNvSpPr>
          <p:nvPr>
            <p:ph type="ftr" sz="quarter" idx="11"/>
          </p:nvPr>
        </p:nvSpPr>
        <p:spPr/>
        <p:txBody>
          <a:bodyPr/>
          <a:lstStyle/>
          <a:p>
            <a:endParaRPr lang="zh-CN" altLang="en-US"/>
          </a:p>
        </p:txBody>
      </p:sp>
      <p:sp>
        <p:nvSpPr>
          <p:cNvPr id="120" name="灯片编号占位符 3"/>
          <p:cNvSpPr>
            <a:spLocks noGrp="1"/>
          </p:cNvSpPr>
          <p:nvPr>
            <p:ph type="sldNum" sz="quarter" idx="12"/>
          </p:nvPr>
        </p:nvSpPr>
        <p:spPr/>
        <p:txBody>
          <a:bodyPr/>
          <a:lstStyle/>
          <a:p>
            <a:fld id="{32E2D189-C807-445D-8A72-79DC454C6E3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7" name=""/>
        <p:cNvGrpSpPr/>
        <p:nvPr/>
      </p:nvGrpSpPr>
      <p:grpSpPr>
        <a:xfrm>
          <a:off x="0" y="0"/>
          <a:ext cx="0" cy="0"/>
          <a:chOff x="0" y="0"/>
          <a:chExt cx="0" cy="0"/>
        </a:xfrm>
      </p:grpSpPr>
      <p:sp>
        <p:nvSpPr>
          <p:cNvPr id="8" name="标题 1"/>
          <p:cNvSpPr>
            <a:spLocks noGrp="1"/>
          </p:cNvSpPr>
          <p:nvPr>
            <p:ph type="title"/>
          </p:nvPr>
        </p:nvSpPr>
        <p:spPr/>
        <p:txBody>
          <a:bodyPr/>
          <a:lstStyle/>
          <a:p>
            <a:r>
              <a:rPr lang="zh-CN" altLang="en-US"/>
              <a:t>单击此处编辑母版标题样式</a:t>
            </a:r>
            <a:endParaRPr lang="zh-CN" altLang="en-US"/>
          </a:p>
        </p:txBody>
      </p:sp>
      <p:sp>
        <p:nvSpPr>
          <p:cNvPr id="9"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 name="日期占位符 3"/>
          <p:cNvSpPr>
            <a:spLocks noGrp="1"/>
          </p:cNvSpPr>
          <p:nvPr>
            <p:ph type="dt" sz="half" idx="10"/>
          </p:nvPr>
        </p:nvSpPr>
        <p:spPr/>
        <p:txBody>
          <a:bodyPr/>
          <a:lstStyle/>
          <a:p>
            <a:fld id="{156A1699-2273-4A0E-A023-8C666BFEC89B}" type="datetimeFigureOut">
              <a:rPr lang="zh-CN" altLang="en-US" smtClean="0"/>
            </a:fld>
            <a:endParaRPr lang="zh-CN" altLang="en-US"/>
          </a:p>
        </p:txBody>
      </p:sp>
      <p:sp>
        <p:nvSpPr>
          <p:cNvPr id="11" name="页脚占位符 4"/>
          <p:cNvSpPr>
            <a:spLocks noGrp="1"/>
          </p:cNvSpPr>
          <p:nvPr>
            <p:ph type="ftr" sz="quarter" idx="11"/>
          </p:nvPr>
        </p:nvSpPr>
        <p:spPr/>
        <p:txBody>
          <a:bodyPr/>
          <a:lstStyle/>
          <a:p>
            <a:endParaRPr lang="zh-CN" altLang="en-US"/>
          </a:p>
        </p:txBody>
      </p:sp>
      <p:sp>
        <p:nvSpPr>
          <p:cNvPr id="12" name="灯片编号占位符 5"/>
          <p:cNvSpPr>
            <a:spLocks noGrp="1"/>
          </p:cNvSpPr>
          <p:nvPr>
            <p:ph type="sldNum" sz="quarter" idx="12"/>
          </p:nvPr>
        </p:nvSpPr>
        <p:spPr/>
        <p:txBody>
          <a:bodyPr/>
          <a:lstStyle/>
          <a:p>
            <a:fld id="{32E2D189-C807-445D-8A72-79DC454C6E3C}"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cSld name="内容与标题">
    <p:spTree>
      <p:nvGrpSpPr>
        <p:cNvPr id="121" name=""/>
        <p:cNvGrpSpPr/>
        <p:nvPr/>
      </p:nvGrpSpPr>
      <p:grpSpPr>
        <a:xfrm>
          <a:off x="0" y="0"/>
          <a:ext cx="0" cy="0"/>
          <a:chOff x="0" y="0"/>
          <a:chExt cx="0" cy="0"/>
        </a:xfrm>
      </p:grpSpPr>
      <p:sp>
        <p:nvSpPr>
          <p:cNvPr id="12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2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2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25" name="日期占位符 4"/>
          <p:cNvSpPr>
            <a:spLocks noGrp="1"/>
          </p:cNvSpPr>
          <p:nvPr>
            <p:ph type="dt" sz="half" idx="10"/>
          </p:nvPr>
        </p:nvSpPr>
        <p:spPr/>
        <p:txBody>
          <a:bodyPr/>
          <a:lstStyle/>
          <a:p>
            <a:fld id="{156A1699-2273-4A0E-A023-8C666BFEC89B}" type="datetimeFigureOut">
              <a:rPr lang="zh-CN" altLang="en-US" smtClean="0"/>
            </a:fld>
            <a:endParaRPr lang="zh-CN" altLang="en-US"/>
          </a:p>
        </p:txBody>
      </p:sp>
      <p:sp>
        <p:nvSpPr>
          <p:cNvPr id="126" name="页脚占位符 5"/>
          <p:cNvSpPr>
            <a:spLocks noGrp="1"/>
          </p:cNvSpPr>
          <p:nvPr>
            <p:ph type="ftr" sz="quarter" idx="11"/>
          </p:nvPr>
        </p:nvSpPr>
        <p:spPr/>
        <p:txBody>
          <a:bodyPr/>
          <a:lstStyle/>
          <a:p>
            <a:endParaRPr lang="zh-CN" altLang="en-US"/>
          </a:p>
        </p:txBody>
      </p:sp>
      <p:sp>
        <p:nvSpPr>
          <p:cNvPr id="127" name="灯片编号占位符 6"/>
          <p:cNvSpPr>
            <a:spLocks noGrp="1"/>
          </p:cNvSpPr>
          <p:nvPr>
            <p:ph type="sldNum" sz="quarter" idx="12"/>
          </p:nvPr>
        </p:nvSpPr>
        <p:spPr/>
        <p:txBody>
          <a:bodyPr/>
          <a:lstStyle/>
          <a:p>
            <a:fld id="{32E2D189-C807-445D-8A72-79DC454C6E3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128" name=""/>
        <p:cNvGrpSpPr/>
        <p:nvPr/>
      </p:nvGrpSpPr>
      <p:grpSpPr>
        <a:xfrm>
          <a:off x="0" y="0"/>
          <a:ext cx="0" cy="0"/>
          <a:chOff x="0" y="0"/>
          <a:chExt cx="0" cy="0"/>
        </a:xfrm>
      </p:grpSpPr>
      <p:sp>
        <p:nvSpPr>
          <p:cNvPr id="129"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30"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31"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32" name="日期占位符 4"/>
          <p:cNvSpPr>
            <a:spLocks noGrp="1"/>
          </p:cNvSpPr>
          <p:nvPr>
            <p:ph type="dt" sz="half" idx="10"/>
          </p:nvPr>
        </p:nvSpPr>
        <p:spPr/>
        <p:txBody>
          <a:bodyPr/>
          <a:lstStyle/>
          <a:p>
            <a:fld id="{156A1699-2273-4A0E-A023-8C666BFEC89B}" type="datetimeFigureOut">
              <a:rPr lang="zh-CN" altLang="en-US" smtClean="0"/>
            </a:fld>
            <a:endParaRPr lang="zh-CN" altLang="en-US"/>
          </a:p>
        </p:txBody>
      </p:sp>
      <p:sp>
        <p:nvSpPr>
          <p:cNvPr id="133" name="页脚占位符 5"/>
          <p:cNvSpPr>
            <a:spLocks noGrp="1"/>
          </p:cNvSpPr>
          <p:nvPr>
            <p:ph type="ftr" sz="quarter" idx="11"/>
          </p:nvPr>
        </p:nvSpPr>
        <p:spPr/>
        <p:txBody>
          <a:bodyPr/>
          <a:lstStyle/>
          <a:p>
            <a:endParaRPr lang="zh-CN" altLang="en-US"/>
          </a:p>
        </p:txBody>
      </p:sp>
      <p:sp>
        <p:nvSpPr>
          <p:cNvPr id="134" name="灯片编号占位符 6"/>
          <p:cNvSpPr>
            <a:spLocks noGrp="1"/>
          </p:cNvSpPr>
          <p:nvPr>
            <p:ph type="sldNum" sz="quarter" idx="12"/>
          </p:nvPr>
        </p:nvSpPr>
        <p:spPr/>
        <p:txBody>
          <a:bodyPr/>
          <a:lstStyle/>
          <a:p>
            <a:fld id="{32E2D189-C807-445D-8A72-79DC454C6E3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135" name=""/>
        <p:cNvGrpSpPr/>
        <p:nvPr/>
      </p:nvGrpSpPr>
      <p:grpSpPr>
        <a:xfrm>
          <a:off x="0" y="0"/>
          <a:ext cx="0" cy="0"/>
          <a:chOff x="0" y="0"/>
          <a:chExt cx="0" cy="0"/>
        </a:xfrm>
      </p:grpSpPr>
      <p:sp>
        <p:nvSpPr>
          <p:cNvPr id="136" name="标题 1"/>
          <p:cNvSpPr>
            <a:spLocks noGrp="1"/>
          </p:cNvSpPr>
          <p:nvPr>
            <p:ph type="title"/>
          </p:nvPr>
        </p:nvSpPr>
        <p:spPr/>
        <p:txBody>
          <a:bodyPr/>
          <a:lstStyle/>
          <a:p>
            <a:r>
              <a:rPr lang="zh-CN" altLang="en-US"/>
              <a:t>单击此处编辑母版标题样式</a:t>
            </a:r>
            <a:endParaRPr lang="zh-CN" altLang="en-US"/>
          </a:p>
        </p:txBody>
      </p:sp>
      <p:sp>
        <p:nvSpPr>
          <p:cNvPr id="137"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38" name="日期占位符 3"/>
          <p:cNvSpPr>
            <a:spLocks noGrp="1"/>
          </p:cNvSpPr>
          <p:nvPr>
            <p:ph type="dt" sz="half" idx="10"/>
          </p:nvPr>
        </p:nvSpPr>
        <p:spPr/>
        <p:txBody>
          <a:bodyPr/>
          <a:lstStyle/>
          <a:p>
            <a:fld id="{156A1699-2273-4A0E-A023-8C666BFEC89B}" type="datetimeFigureOut">
              <a:rPr lang="zh-CN" altLang="en-US" smtClean="0"/>
            </a:fld>
            <a:endParaRPr lang="zh-CN" altLang="en-US"/>
          </a:p>
        </p:txBody>
      </p:sp>
      <p:sp>
        <p:nvSpPr>
          <p:cNvPr id="139" name="页脚占位符 4"/>
          <p:cNvSpPr>
            <a:spLocks noGrp="1"/>
          </p:cNvSpPr>
          <p:nvPr>
            <p:ph type="ftr" sz="quarter" idx="11"/>
          </p:nvPr>
        </p:nvSpPr>
        <p:spPr/>
        <p:txBody>
          <a:bodyPr/>
          <a:lstStyle/>
          <a:p>
            <a:endParaRPr lang="zh-CN" altLang="en-US"/>
          </a:p>
        </p:txBody>
      </p:sp>
      <p:sp>
        <p:nvSpPr>
          <p:cNvPr id="140" name="灯片编号占位符 5"/>
          <p:cNvSpPr>
            <a:spLocks noGrp="1"/>
          </p:cNvSpPr>
          <p:nvPr>
            <p:ph type="sldNum" sz="quarter" idx="12"/>
          </p:nvPr>
        </p:nvSpPr>
        <p:spPr/>
        <p:txBody>
          <a:bodyPr/>
          <a:lstStyle/>
          <a:p>
            <a:fld id="{32E2D189-C807-445D-8A72-79DC454C6E3C}"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cSld name="竖排标题与文本">
    <p:spTree>
      <p:nvGrpSpPr>
        <p:cNvPr id="83" name=""/>
        <p:cNvGrpSpPr/>
        <p:nvPr/>
      </p:nvGrpSpPr>
      <p:grpSpPr>
        <a:xfrm>
          <a:off x="0" y="0"/>
          <a:ext cx="0" cy="0"/>
          <a:chOff x="0" y="0"/>
          <a:chExt cx="0" cy="0"/>
        </a:xfrm>
      </p:grpSpPr>
      <p:sp>
        <p:nvSpPr>
          <p:cNvPr id="84"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85"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86" name="日期占位符 3"/>
          <p:cNvSpPr>
            <a:spLocks noGrp="1"/>
          </p:cNvSpPr>
          <p:nvPr>
            <p:ph type="dt" sz="half" idx="10"/>
          </p:nvPr>
        </p:nvSpPr>
        <p:spPr/>
        <p:txBody>
          <a:bodyPr/>
          <a:lstStyle/>
          <a:p>
            <a:fld id="{156A1699-2273-4A0E-A023-8C666BFEC89B}" type="datetimeFigureOut">
              <a:rPr lang="zh-CN" altLang="en-US" smtClean="0"/>
            </a:fld>
            <a:endParaRPr lang="zh-CN" altLang="en-US"/>
          </a:p>
        </p:txBody>
      </p:sp>
      <p:sp>
        <p:nvSpPr>
          <p:cNvPr id="87" name="页脚占位符 4"/>
          <p:cNvSpPr>
            <a:spLocks noGrp="1"/>
          </p:cNvSpPr>
          <p:nvPr>
            <p:ph type="ftr" sz="quarter" idx="11"/>
          </p:nvPr>
        </p:nvSpPr>
        <p:spPr/>
        <p:txBody>
          <a:bodyPr/>
          <a:lstStyle/>
          <a:p>
            <a:endParaRPr lang="zh-CN" altLang="en-US"/>
          </a:p>
        </p:txBody>
      </p:sp>
      <p:sp>
        <p:nvSpPr>
          <p:cNvPr id="88" name="灯片编号占位符 5"/>
          <p:cNvSpPr>
            <a:spLocks noGrp="1"/>
          </p:cNvSpPr>
          <p:nvPr>
            <p:ph type="sldNum" sz="quarter" idx="12"/>
          </p:nvPr>
        </p:nvSpPr>
        <p:spPr/>
        <p:txBody>
          <a:bodyPr/>
          <a:lstStyle/>
          <a:p>
            <a:fld id="{32E2D189-C807-445D-8A72-79DC454C6E3C}"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自定义版式">
    <p:spTree>
      <p:nvGrpSpPr>
        <p:cNvPr id="89"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节标题">
    <p:spTree>
      <p:nvGrpSpPr>
        <p:cNvPr id="20" name=""/>
        <p:cNvGrpSpPr/>
        <p:nvPr/>
      </p:nvGrpSpPr>
      <p:grpSpPr>
        <a:xfrm>
          <a:off x="0" y="0"/>
          <a:ext cx="0" cy="0"/>
          <a:chOff x="0" y="0"/>
          <a:chExt cx="0" cy="0"/>
        </a:xfrm>
      </p:grpSpPr>
      <p:sp>
        <p:nvSpPr>
          <p:cNvPr id="21"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22" name="文本占位符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endParaRPr lang="zh-CN" altLang="en-US"/>
          </a:p>
        </p:txBody>
      </p:sp>
      <p:sp>
        <p:nvSpPr>
          <p:cNvPr id="23" name="日期占位符 3"/>
          <p:cNvSpPr>
            <a:spLocks noGrp="1"/>
          </p:cNvSpPr>
          <p:nvPr>
            <p:ph type="dt" sz="half" idx="10"/>
          </p:nvPr>
        </p:nvSpPr>
        <p:spPr/>
        <p:txBody>
          <a:bodyPr/>
          <a:lstStyle/>
          <a:p>
            <a:fld id="{156A1699-2273-4A0E-A023-8C666BFEC89B}" type="datetimeFigureOut">
              <a:rPr lang="zh-CN" altLang="en-US" smtClean="0"/>
            </a:fld>
            <a:endParaRPr lang="zh-CN" altLang="en-US"/>
          </a:p>
        </p:txBody>
      </p:sp>
      <p:sp>
        <p:nvSpPr>
          <p:cNvPr id="24" name="页脚占位符 4"/>
          <p:cNvSpPr>
            <a:spLocks noGrp="1"/>
          </p:cNvSpPr>
          <p:nvPr>
            <p:ph type="ftr" sz="quarter" idx="11"/>
          </p:nvPr>
        </p:nvSpPr>
        <p:spPr/>
        <p:txBody>
          <a:bodyPr/>
          <a:lstStyle/>
          <a:p>
            <a:endParaRPr lang="zh-CN" altLang="en-US"/>
          </a:p>
        </p:txBody>
      </p:sp>
      <p:sp>
        <p:nvSpPr>
          <p:cNvPr id="25" name="灯片编号占位符 5"/>
          <p:cNvSpPr>
            <a:spLocks noGrp="1"/>
          </p:cNvSpPr>
          <p:nvPr>
            <p:ph type="sldNum" sz="quarter" idx="12"/>
          </p:nvPr>
        </p:nvSpPr>
        <p:spPr/>
        <p:txBody>
          <a:bodyPr/>
          <a:lstStyle/>
          <a:p>
            <a:fld id="{32E2D189-C807-445D-8A72-79DC454C6E3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两栏内容">
    <p:spTree>
      <p:nvGrpSpPr>
        <p:cNvPr id="26" name=""/>
        <p:cNvGrpSpPr/>
        <p:nvPr/>
      </p:nvGrpSpPr>
      <p:grpSpPr>
        <a:xfrm>
          <a:off x="0" y="0"/>
          <a:ext cx="0" cy="0"/>
          <a:chOff x="0" y="0"/>
          <a:chExt cx="0" cy="0"/>
        </a:xfrm>
      </p:grpSpPr>
      <p:sp>
        <p:nvSpPr>
          <p:cNvPr id="27" name="标题 1"/>
          <p:cNvSpPr>
            <a:spLocks noGrp="1"/>
          </p:cNvSpPr>
          <p:nvPr>
            <p:ph type="title"/>
          </p:nvPr>
        </p:nvSpPr>
        <p:spPr/>
        <p:txBody>
          <a:bodyPr/>
          <a:lstStyle/>
          <a:p>
            <a:r>
              <a:rPr lang="zh-CN" altLang="en-US"/>
              <a:t>单击此处编辑母版标题样式</a:t>
            </a:r>
            <a:endParaRPr lang="zh-CN" altLang="en-US"/>
          </a:p>
        </p:txBody>
      </p:sp>
      <p:sp>
        <p:nvSpPr>
          <p:cNvPr id="28"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29"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30" name="日期占位符 4"/>
          <p:cNvSpPr>
            <a:spLocks noGrp="1"/>
          </p:cNvSpPr>
          <p:nvPr>
            <p:ph type="dt" sz="half" idx="10"/>
          </p:nvPr>
        </p:nvSpPr>
        <p:spPr/>
        <p:txBody>
          <a:bodyPr/>
          <a:lstStyle/>
          <a:p>
            <a:fld id="{156A1699-2273-4A0E-A023-8C666BFEC89B}" type="datetimeFigureOut">
              <a:rPr lang="zh-CN" altLang="en-US" smtClean="0"/>
            </a:fld>
            <a:endParaRPr lang="zh-CN" altLang="en-US"/>
          </a:p>
        </p:txBody>
      </p:sp>
      <p:sp>
        <p:nvSpPr>
          <p:cNvPr id="31" name="页脚占位符 5"/>
          <p:cNvSpPr>
            <a:spLocks noGrp="1"/>
          </p:cNvSpPr>
          <p:nvPr>
            <p:ph type="ftr" sz="quarter" idx="11"/>
          </p:nvPr>
        </p:nvSpPr>
        <p:spPr/>
        <p:txBody>
          <a:bodyPr/>
          <a:lstStyle/>
          <a:p>
            <a:endParaRPr lang="zh-CN" altLang="en-US"/>
          </a:p>
        </p:txBody>
      </p:sp>
      <p:sp>
        <p:nvSpPr>
          <p:cNvPr id="32" name="灯片编号占位符 6"/>
          <p:cNvSpPr>
            <a:spLocks noGrp="1"/>
          </p:cNvSpPr>
          <p:nvPr>
            <p:ph type="sldNum" sz="quarter" idx="12"/>
          </p:nvPr>
        </p:nvSpPr>
        <p:spPr/>
        <p:txBody>
          <a:bodyPr/>
          <a:lstStyle/>
          <a:p>
            <a:fld id="{32E2D189-C807-445D-8A72-79DC454C6E3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比较">
    <p:spTree>
      <p:nvGrpSpPr>
        <p:cNvPr id="33" name=""/>
        <p:cNvGrpSpPr/>
        <p:nvPr/>
      </p:nvGrpSpPr>
      <p:grpSpPr>
        <a:xfrm>
          <a:off x="0" y="0"/>
          <a:ext cx="0" cy="0"/>
          <a:chOff x="0" y="0"/>
          <a:chExt cx="0" cy="0"/>
        </a:xfrm>
      </p:grpSpPr>
      <p:sp>
        <p:nvSpPr>
          <p:cNvPr id="34"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5"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36"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37"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38"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39" name="日期占位符 6"/>
          <p:cNvSpPr>
            <a:spLocks noGrp="1"/>
          </p:cNvSpPr>
          <p:nvPr>
            <p:ph type="dt" sz="half" idx="10"/>
          </p:nvPr>
        </p:nvSpPr>
        <p:spPr/>
        <p:txBody>
          <a:bodyPr/>
          <a:lstStyle/>
          <a:p>
            <a:fld id="{156A1699-2273-4A0E-A023-8C666BFEC89B}" type="datetimeFigureOut">
              <a:rPr lang="zh-CN" altLang="en-US" smtClean="0"/>
            </a:fld>
            <a:endParaRPr lang="zh-CN" altLang="en-US"/>
          </a:p>
        </p:txBody>
      </p:sp>
      <p:sp>
        <p:nvSpPr>
          <p:cNvPr id="40" name="页脚占位符 7"/>
          <p:cNvSpPr>
            <a:spLocks noGrp="1"/>
          </p:cNvSpPr>
          <p:nvPr>
            <p:ph type="ftr" sz="quarter" idx="11"/>
          </p:nvPr>
        </p:nvSpPr>
        <p:spPr/>
        <p:txBody>
          <a:bodyPr/>
          <a:lstStyle/>
          <a:p>
            <a:endParaRPr lang="zh-CN" altLang="en-US"/>
          </a:p>
        </p:txBody>
      </p:sp>
      <p:sp>
        <p:nvSpPr>
          <p:cNvPr id="41" name="灯片编号占位符 8"/>
          <p:cNvSpPr>
            <a:spLocks noGrp="1"/>
          </p:cNvSpPr>
          <p:nvPr>
            <p:ph type="sldNum" sz="quarter" idx="12"/>
          </p:nvPr>
        </p:nvSpPr>
        <p:spPr/>
        <p:txBody>
          <a:bodyPr/>
          <a:lstStyle/>
          <a:p>
            <a:fld id="{32E2D189-C807-445D-8A72-79DC454C6E3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spTree>
      <p:nvGrpSpPr>
        <p:cNvPr id="42" name=""/>
        <p:cNvGrpSpPr/>
        <p:nvPr/>
      </p:nvGrpSpPr>
      <p:grpSpPr>
        <a:xfrm>
          <a:off x="0" y="0"/>
          <a:ext cx="0" cy="0"/>
          <a:chOff x="0" y="0"/>
          <a:chExt cx="0" cy="0"/>
        </a:xfrm>
      </p:grpSpPr>
      <p:sp>
        <p:nvSpPr>
          <p:cNvPr id="43" name="标题 1"/>
          <p:cNvSpPr>
            <a:spLocks noGrp="1"/>
          </p:cNvSpPr>
          <p:nvPr>
            <p:ph type="title"/>
          </p:nvPr>
        </p:nvSpPr>
        <p:spPr/>
        <p:txBody>
          <a:bodyPr/>
          <a:lstStyle/>
          <a:p>
            <a:r>
              <a:rPr lang="zh-CN" altLang="en-US"/>
              <a:t>单击此处编辑母版标题样式</a:t>
            </a:r>
            <a:endParaRPr lang="zh-CN" altLang="en-US"/>
          </a:p>
        </p:txBody>
      </p:sp>
      <p:sp>
        <p:nvSpPr>
          <p:cNvPr id="44" name="日期占位符 2"/>
          <p:cNvSpPr>
            <a:spLocks noGrp="1"/>
          </p:cNvSpPr>
          <p:nvPr>
            <p:ph type="dt" sz="half" idx="10"/>
          </p:nvPr>
        </p:nvSpPr>
        <p:spPr/>
        <p:txBody>
          <a:bodyPr/>
          <a:lstStyle/>
          <a:p>
            <a:fld id="{156A1699-2273-4A0E-A023-8C666BFEC89B}" type="datetimeFigureOut">
              <a:rPr lang="zh-CN" altLang="en-US" smtClean="0"/>
            </a:fld>
            <a:endParaRPr lang="zh-CN" altLang="en-US"/>
          </a:p>
        </p:txBody>
      </p:sp>
      <p:sp>
        <p:nvSpPr>
          <p:cNvPr id="45" name="页脚占位符 3"/>
          <p:cNvSpPr>
            <a:spLocks noGrp="1"/>
          </p:cNvSpPr>
          <p:nvPr>
            <p:ph type="ftr" sz="quarter" idx="11"/>
          </p:nvPr>
        </p:nvSpPr>
        <p:spPr/>
        <p:txBody>
          <a:bodyPr/>
          <a:lstStyle/>
          <a:p>
            <a:endParaRPr lang="zh-CN" altLang="en-US"/>
          </a:p>
        </p:txBody>
      </p:sp>
      <p:sp>
        <p:nvSpPr>
          <p:cNvPr id="46" name="灯片编号占位符 4"/>
          <p:cNvSpPr>
            <a:spLocks noGrp="1"/>
          </p:cNvSpPr>
          <p:nvPr>
            <p:ph type="sldNum" sz="quarter" idx="12"/>
          </p:nvPr>
        </p:nvSpPr>
        <p:spPr/>
        <p:txBody>
          <a:bodyPr/>
          <a:lstStyle/>
          <a:p>
            <a:fld id="{32E2D189-C807-445D-8A72-79DC454C6E3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47" name=""/>
        <p:cNvGrpSpPr/>
        <p:nvPr/>
      </p:nvGrpSpPr>
      <p:grpSpPr>
        <a:xfrm>
          <a:off x="0" y="0"/>
          <a:ext cx="0" cy="0"/>
          <a:chOff x="0" y="0"/>
          <a:chExt cx="0" cy="0"/>
        </a:xfrm>
      </p:grpSpPr>
      <p:sp>
        <p:nvSpPr>
          <p:cNvPr id="48" name="日期占位符 1"/>
          <p:cNvSpPr>
            <a:spLocks noGrp="1"/>
          </p:cNvSpPr>
          <p:nvPr>
            <p:ph type="dt" sz="half" idx="10"/>
          </p:nvPr>
        </p:nvSpPr>
        <p:spPr/>
        <p:txBody>
          <a:bodyPr/>
          <a:lstStyle/>
          <a:p>
            <a:fld id="{156A1699-2273-4A0E-A023-8C666BFEC89B}" type="datetimeFigureOut">
              <a:rPr lang="zh-CN" altLang="en-US" smtClean="0"/>
            </a:fld>
            <a:endParaRPr lang="zh-CN" altLang="en-US"/>
          </a:p>
        </p:txBody>
      </p:sp>
      <p:sp>
        <p:nvSpPr>
          <p:cNvPr id="49" name="页脚占位符 2"/>
          <p:cNvSpPr>
            <a:spLocks noGrp="1"/>
          </p:cNvSpPr>
          <p:nvPr>
            <p:ph type="ftr" sz="quarter" idx="11"/>
          </p:nvPr>
        </p:nvSpPr>
        <p:spPr/>
        <p:txBody>
          <a:bodyPr/>
          <a:lstStyle/>
          <a:p>
            <a:endParaRPr lang="zh-CN" altLang="en-US"/>
          </a:p>
        </p:txBody>
      </p:sp>
      <p:sp>
        <p:nvSpPr>
          <p:cNvPr id="50" name="灯片编号占位符 3"/>
          <p:cNvSpPr>
            <a:spLocks noGrp="1"/>
          </p:cNvSpPr>
          <p:nvPr>
            <p:ph type="sldNum" sz="quarter" idx="12"/>
          </p:nvPr>
        </p:nvSpPr>
        <p:spPr/>
        <p:txBody>
          <a:bodyPr/>
          <a:lstStyle/>
          <a:p>
            <a:fld id="{32E2D189-C807-445D-8A72-79DC454C6E3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内容与标题">
    <p:spTree>
      <p:nvGrpSpPr>
        <p:cNvPr id="51" name=""/>
        <p:cNvGrpSpPr/>
        <p:nvPr/>
      </p:nvGrpSpPr>
      <p:grpSpPr>
        <a:xfrm>
          <a:off x="0" y="0"/>
          <a:ext cx="0" cy="0"/>
          <a:chOff x="0" y="0"/>
          <a:chExt cx="0" cy="0"/>
        </a:xfrm>
      </p:grpSpPr>
      <p:sp>
        <p:nvSpPr>
          <p:cNvPr id="5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5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5" name="日期占位符 4"/>
          <p:cNvSpPr>
            <a:spLocks noGrp="1"/>
          </p:cNvSpPr>
          <p:nvPr>
            <p:ph type="dt" sz="half" idx="10"/>
          </p:nvPr>
        </p:nvSpPr>
        <p:spPr/>
        <p:txBody>
          <a:bodyPr/>
          <a:lstStyle/>
          <a:p>
            <a:fld id="{156A1699-2273-4A0E-A023-8C666BFEC89B}" type="datetimeFigureOut">
              <a:rPr lang="zh-CN" altLang="en-US" smtClean="0"/>
            </a:fld>
            <a:endParaRPr lang="zh-CN" altLang="en-US"/>
          </a:p>
        </p:txBody>
      </p:sp>
      <p:sp>
        <p:nvSpPr>
          <p:cNvPr id="56" name="页脚占位符 5"/>
          <p:cNvSpPr>
            <a:spLocks noGrp="1"/>
          </p:cNvSpPr>
          <p:nvPr>
            <p:ph type="ftr" sz="quarter" idx="11"/>
          </p:nvPr>
        </p:nvSpPr>
        <p:spPr/>
        <p:txBody>
          <a:bodyPr/>
          <a:lstStyle/>
          <a:p>
            <a:endParaRPr lang="zh-CN" altLang="en-US"/>
          </a:p>
        </p:txBody>
      </p:sp>
      <p:sp>
        <p:nvSpPr>
          <p:cNvPr id="57" name="灯片编号占位符 6"/>
          <p:cNvSpPr>
            <a:spLocks noGrp="1"/>
          </p:cNvSpPr>
          <p:nvPr>
            <p:ph type="sldNum" sz="quarter" idx="12"/>
          </p:nvPr>
        </p:nvSpPr>
        <p:spPr/>
        <p:txBody>
          <a:bodyPr/>
          <a:lstStyle/>
          <a:p>
            <a:fld id="{32E2D189-C807-445D-8A72-79DC454C6E3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58" name=""/>
        <p:cNvGrpSpPr/>
        <p:nvPr/>
      </p:nvGrpSpPr>
      <p:grpSpPr>
        <a:xfrm>
          <a:off x="0" y="0"/>
          <a:ext cx="0" cy="0"/>
          <a:chOff x="0" y="0"/>
          <a:chExt cx="0" cy="0"/>
        </a:xfrm>
      </p:grpSpPr>
      <p:sp>
        <p:nvSpPr>
          <p:cNvPr id="59"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60"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61"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62" name="日期占位符 4"/>
          <p:cNvSpPr>
            <a:spLocks noGrp="1"/>
          </p:cNvSpPr>
          <p:nvPr>
            <p:ph type="dt" sz="half" idx="10"/>
          </p:nvPr>
        </p:nvSpPr>
        <p:spPr/>
        <p:txBody>
          <a:bodyPr/>
          <a:lstStyle/>
          <a:p>
            <a:fld id="{156A1699-2273-4A0E-A023-8C666BFEC89B}" type="datetimeFigureOut">
              <a:rPr lang="zh-CN" altLang="en-US" smtClean="0"/>
            </a:fld>
            <a:endParaRPr lang="zh-CN" altLang="en-US"/>
          </a:p>
        </p:txBody>
      </p:sp>
      <p:sp>
        <p:nvSpPr>
          <p:cNvPr id="63" name="页脚占位符 5"/>
          <p:cNvSpPr>
            <a:spLocks noGrp="1"/>
          </p:cNvSpPr>
          <p:nvPr>
            <p:ph type="ftr" sz="quarter" idx="11"/>
          </p:nvPr>
        </p:nvSpPr>
        <p:spPr/>
        <p:txBody>
          <a:bodyPr/>
          <a:lstStyle/>
          <a:p>
            <a:endParaRPr lang="zh-CN" altLang="en-US"/>
          </a:p>
        </p:txBody>
      </p:sp>
      <p:sp>
        <p:nvSpPr>
          <p:cNvPr id="64" name="灯片编号占位符 6"/>
          <p:cNvSpPr>
            <a:spLocks noGrp="1"/>
          </p:cNvSpPr>
          <p:nvPr>
            <p:ph type="sldNum" sz="quarter" idx="12"/>
          </p:nvPr>
        </p:nvSpPr>
        <p:spPr/>
        <p:txBody>
          <a:bodyPr/>
          <a:lstStyle/>
          <a:p>
            <a:fld id="{32E2D189-C807-445D-8A72-79DC454C6E3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cs typeface="思源黑体 CN Regular" panose="020B0500000000000000" charset="-122"/>
              </a:defRPr>
            </a:lvl1pPr>
          </a:lstStyle>
          <a:p>
            <a:fld id="{156A1699-2273-4A0E-A023-8C666BFEC89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cs typeface="思源黑体 CN Regular" panose="020B0500000000000000"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cs typeface="思源黑体 CN Regular" panose="020B0500000000000000" charset="-122"/>
              </a:defRPr>
            </a:lvl1pPr>
          </a:lstStyle>
          <a:p>
            <a:fld id="{32E2D189-C807-445D-8A72-79DC454C6E3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思源黑体 CN Regular" panose="020B0500000000000000"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7" name=""/>
        <p:cNvGrpSpPr/>
        <p:nvPr/>
      </p:nvGrpSpPr>
      <p:grpSpPr>
        <a:xfrm>
          <a:off x="0" y="0"/>
          <a:ext cx="0" cy="0"/>
          <a:chOff x="0" y="0"/>
          <a:chExt cx="0" cy="0"/>
        </a:xfrm>
      </p:grpSpPr>
      <p:sp>
        <p:nvSpPr>
          <p:cNvPr id="8"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9"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cs typeface="思源黑体 CN Regular" panose="020B0500000000000000" charset="-122"/>
              </a:defRPr>
            </a:lvl1pPr>
          </a:lstStyle>
          <a:p>
            <a:fld id="{156A1699-2273-4A0E-A023-8C666BFEC89B}" type="datetimeFigureOut">
              <a:rPr lang="zh-CN" altLang="en-US" smtClean="0"/>
            </a:fld>
            <a:endParaRPr lang="zh-CN" altLang="en-US"/>
          </a:p>
        </p:txBody>
      </p:sp>
      <p:sp>
        <p:nvSpPr>
          <p:cNvPr id="11"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cs typeface="思源黑体 CN Regular" panose="020B0500000000000000" charset="-122"/>
              </a:defRPr>
            </a:lvl1pPr>
          </a:lstStyle>
          <a:p>
            <a:endParaRPr lang="zh-CN" altLang="en-US"/>
          </a:p>
        </p:txBody>
      </p:sp>
      <p:sp>
        <p:nvSpPr>
          <p:cNvPr id="12"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cs typeface="思源黑体 CN Regular" panose="020B0500000000000000" charset="-122"/>
              </a:defRPr>
            </a:lvl1pPr>
          </a:lstStyle>
          <a:p>
            <a:fld id="{32E2D189-C807-445D-8A72-79DC454C6E3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思源黑体 CN Regular" panose="020B0500000000000000"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思源黑体 CN Regular" panose="020B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思源黑体 CN Regular" panose="020B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思源黑体 CN Regular" panose="020B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思源黑体 CN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9" Type="http://schemas.openxmlformats.org/officeDocument/2006/relationships/image" Target="../media/image34.svg"/><Relationship Id="rId8" Type="http://schemas.openxmlformats.org/officeDocument/2006/relationships/image" Target="../media/image33.png"/><Relationship Id="rId7" Type="http://schemas.openxmlformats.org/officeDocument/2006/relationships/image" Target="../media/image32.svg"/><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3" Type="http://schemas.openxmlformats.org/officeDocument/2006/relationships/image" Target="../media/image28.svg"/><Relationship Id="rId2" Type="http://schemas.openxmlformats.org/officeDocument/2006/relationships/image" Target="../media/image27.png"/><Relationship Id="rId14" Type="http://schemas.openxmlformats.org/officeDocument/2006/relationships/slideLayout" Target="../slideLayouts/slideLayout7.xml"/><Relationship Id="rId13" Type="http://schemas.openxmlformats.org/officeDocument/2006/relationships/image" Target="../media/image38.svg"/><Relationship Id="rId12" Type="http://schemas.openxmlformats.org/officeDocument/2006/relationships/image" Target="../media/image37.png"/><Relationship Id="rId11" Type="http://schemas.openxmlformats.org/officeDocument/2006/relationships/image" Target="../media/image36.svg"/><Relationship Id="rId10" Type="http://schemas.openxmlformats.org/officeDocument/2006/relationships/image" Target="../media/image35.png"/><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9.jpe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1.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svg"/><Relationship Id="rId6" Type="http://schemas.openxmlformats.org/officeDocument/2006/relationships/image" Target="../media/image6.sv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pic>
        <p:nvPicPr>
          <p:cNvPr id="82" name="图片 24" descr="背景图案&#10;&#10;AI 生成的内容可能不正确。"/>
          <p:cNvPicPr>
            <a:picLocks noChangeAspect="1"/>
          </p:cNvPicPr>
          <p:nvPr/>
        </p:nvPicPr>
        <p:blipFill>
          <a:blip r:embed="rId1"/>
          <a:srcRect t="3868" r="5311" b="5311"/>
          <a:stretch>
            <a:fillRect/>
          </a:stretch>
        </p:blipFill>
        <p:spPr>
          <a:xfrm>
            <a:off x="0" y="635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3" name="文本框 9"/>
          <p:cNvSpPr txBox="1"/>
          <p:nvPr/>
        </p:nvSpPr>
        <p:spPr>
          <a:xfrm>
            <a:off x="350396" y="3204699"/>
            <a:ext cx="6299200" cy="577850"/>
          </a:xfrm>
          <a:prstGeom prst="rect">
            <a:avLst/>
          </a:prstGeom>
          <a:noFill/>
        </p:spPr>
        <p:txBody>
          <a:bodyPr wrap="square" rtlCol="0">
            <a:spAutoFit/>
          </a:bodyPr>
          <a:lstStyle/>
          <a:p>
            <a:r>
              <a:rPr lang="zh-CN" sz="3200" b="1">
                <a:latin typeface="思源黑体 CN Bold"/>
                <a:ea typeface="思源黑体 CN Bold"/>
                <a:cs typeface="思源黑体 CN Regular"/>
              </a:rPr>
              <a:t>基于微服务架构的量化回测系统</a:t>
            </a:r>
            <a:endParaRPr lang="zh-CN" sz="3200" b="1">
              <a:latin typeface="思源黑体 CN Bold"/>
              <a:ea typeface="思源黑体 CN Bold"/>
              <a:cs typeface="思源黑体 CN Regular"/>
            </a:endParaRPr>
          </a:p>
        </p:txBody>
      </p:sp>
      <p:sp>
        <p:nvSpPr>
          <p:cNvPr id="84" name="文本框 10"/>
          <p:cNvSpPr txBox="1"/>
          <p:nvPr/>
        </p:nvSpPr>
        <p:spPr>
          <a:xfrm>
            <a:off x="245015" y="2013814"/>
            <a:ext cx="7727950" cy="1035050"/>
          </a:xfrm>
          <a:prstGeom prst="rect">
            <a:avLst/>
          </a:prstGeom>
          <a:noFill/>
        </p:spPr>
        <p:txBody>
          <a:bodyPr wrap="square" rtlCol="0">
            <a:spAutoFit/>
          </a:bodyPr>
          <a:lstStyle/>
          <a:p>
            <a:r>
              <a:rPr lang="en-US" sz="6200" b="1" i="1">
                <a:solidFill>
                  <a:schemeClr val="accent1">
                    <a:alpha val="100000"/>
                  </a:schemeClr>
                </a:solidFill>
                <a:latin typeface="思源黑体 CN Bold"/>
                <a:ea typeface="思源黑体 CN Regular"/>
                <a:cs typeface="+mn-cs"/>
              </a:rPr>
              <a:t>QuantLite</a:t>
            </a:r>
            <a:endParaRPr lang="en-US" sz="6200" b="1" i="1">
              <a:solidFill>
                <a:schemeClr val="accent1">
                  <a:alpha val="100000"/>
                </a:schemeClr>
              </a:solidFill>
              <a:latin typeface="思源黑体 CN Bold"/>
              <a:ea typeface="思源黑体 CN Regular"/>
              <a:cs typeface="+mn-cs"/>
            </a:endParaRPr>
          </a:p>
        </p:txBody>
      </p:sp>
      <p:cxnSp>
        <p:nvCxnSpPr>
          <p:cNvPr id="85" name="直接连接符 15"/>
          <p:cNvCxnSpPr/>
          <p:nvPr/>
        </p:nvCxnSpPr>
        <p:spPr>
          <a:xfrm>
            <a:off x="442913" y="3064607"/>
            <a:ext cx="7475402" cy="0"/>
          </a:xfrm>
          <a:prstGeom prst="line">
            <a:avLst/>
          </a:prstGeom>
          <a:ln>
            <a:solidFill>
              <a:schemeClr val="accent4"/>
            </a:solidFill>
            <a:tailEnd type="oval" w="lg" len="lg"/>
          </a:ln>
        </p:spPr>
        <p:style>
          <a:lnRef idx="2">
            <a:schemeClr val="accent1"/>
          </a:lnRef>
          <a:fillRef idx="0">
            <a:schemeClr val="accent1"/>
          </a:fillRef>
          <a:effectRef idx="1">
            <a:schemeClr val="accent1"/>
          </a:effectRef>
          <a:fontRef idx="minor">
            <a:schemeClr val="tx1"/>
          </a:fontRef>
        </p:style>
      </p:cxnSp>
      <p:grpSp>
        <p:nvGrpSpPr>
          <p:cNvPr id="86" name="组合 18"/>
          <p:cNvGrpSpPr/>
          <p:nvPr/>
        </p:nvGrpSpPr>
        <p:grpSpPr>
          <a:xfrm>
            <a:off x="452641" y="4340486"/>
            <a:ext cx="3913615" cy="393734"/>
            <a:chOff x="4165599" y="4213581"/>
            <a:chExt cx="4095791" cy="412064"/>
          </a:xfrm>
        </p:grpSpPr>
        <p:sp>
          <p:nvSpPr>
            <p:cNvPr id="87" name="矩形: 圆角 19"/>
            <p:cNvSpPr/>
            <p:nvPr/>
          </p:nvSpPr>
          <p:spPr>
            <a:xfrm>
              <a:off x="4165599" y="4219954"/>
              <a:ext cx="1853358" cy="405686"/>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思源黑体 CN Regular" panose="020B0500000000000000" charset="-122"/>
                <a:cs typeface="思源黑体 CN Regular" panose="020B0500000000000000" charset="-122"/>
              </a:endParaRPr>
            </a:p>
          </p:txBody>
        </p:sp>
        <p:sp>
          <p:nvSpPr>
            <p:cNvPr id="88" name="文本框 20"/>
            <p:cNvSpPr txBox="1"/>
            <p:nvPr/>
          </p:nvSpPr>
          <p:spPr>
            <a:xfrm>
              <a:off x="4562946" y="4213581"/>
              <a:ext cx="1017866" cy="412030"/>
            </a:xfrm>
            <a:prstGeom prst="rect">
              <a:avLst/>
            </a:prstGeom>
            <a:noFill/>
          </p:spPr>
          <p:txBody>
            <a:bodyPr wrap="square" rtlCol="0">
              <a:spAutoFit/>
            </a:bodyPr>
            <a:lstStyle/>
            <a:p>
              <a:r>
                <a:rPr lang="zh-CN" sz="2000" b="1">
                  <a:solidFill>
                    <a:schemeClr val="bg1">
                      <a:alpha val="100000"/>
                    </a:schemeClr>
                  </a:solidFill>
                  <a:latin typeface="思源黑体 CN Regular"/>
                  <a:ea typeface="思源黑体 CN Regular"/>
                  <a:cs typeface="思源黑体 CN Regular"/>
                </a:rPr>
                <a:t>第三组</a:t>
              </a:r>
              <a:endParaRPr lang="zh-CN" sz="2000" b="1">
                <a:solidFill>
                  <a:schemeClr val="bg1">
                    <a:alpha val="100000"/>
                  </a:schemeClr>
                </a:solidFill>
                <a:latin typeface="思源黑体 CN Regular"/>
                <a:ea typeface="思源黑体 CN Regular"/>
                <a:cs typeface="思源黑体 CN Regular"/>
              </a:endParaRPr>
            </a:p>
          </p:txBody>
        </p:sp>
        <p:sp>
          <p:nvSpPr>
            <p:cNvPr id="89" name="矩形: 圆角 21"/>
            <p:cNvSpPr/>
            <p:nvPr/>
          </p:nvSpPr>
          <p:spPr>
            <a:xfrm>
              <a:off x="6330673" y="4219960"/>
              <a:ext cx="1930718" cy="405686"/>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思源黑体 CN Regular" panose="020B0500000000000000" charset="-122"/>
                <a:cs typeface="思源黑体 CN Regular" panose="020B0500000000000000" charset="-122"/>
              </a:endParaRPr>
            </a:p>
          </p:txBody>
        </p:sp>
        <p:sp>
          <p:nvSpPr>
            <p:cNvPr id="90" name="文本框 22"/>
            <p:cNvSpPr txBox="1"/>
            <p:nvPr/>
          </p:nvSpPr>
          <p:spPr>
            <a:xfrm>
              <a:off x="6520245" y="4213581"/>
              <a:ext cx="1741145" cy="412033"/>
            </a:xfrm>
            <a:prstGeom prst="rect">
              <a:avLst/>
            </a:prstGeom>
            <a:noFill/>
          </p:spPr>
          <p:txBody>
            <a:bodyPr wrap="square" rtlCol="0">
              <a:spAutoFit/>
            </a:bodyPr>
            <a:lstStyle/>
            <a:p>
              <a:r>
                <a:rPr lang="en-US" sz="2000" b="1">
                  <a:solidFill>
                    <a:schemeClr val="bg1">
                      <a:alpha val="100000"/>
                    </a:schemeClr>
                  </a:solidFill>
                  <a:latin typeface="思源黑体 CN Regular"/>
                  <a:ea typeface="思源黑体 CN Regular"/>
                  <a:cs typeface="思源黑体 CN Regular"/>
                </a:rPr>
                <a:t>2025.12.29</a:t>
              </a:r>
              <a:endParaRPr lang="en-US" sz="2000" b="1">
                <a:solidFill>
                  <a:schemeClr val="bg1">
                    <a:alpha val="100000"/>
                  </a:schemeClr>
                </a:solidFill>
                <a:latin typeface="思源黑体 CN Regular"/>
                <a:ea typeface="思源黑体 CN Regular"/>
                <a:cs typeface="思源黑体 CN Regul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3"/>
          <p:cNvCxnSpPr/>
          <p:nvPr/>
        </p:nvCxnSpPr>
        <p:spPr>
          <a:xfrm>
            <a:off x="2146300" y="638907"/>
            <a:ext cx="9602788"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3" name="文本框 2"/>
          <p:cNvSpPr txBox="1"/>
          <p:nvPr/>
        </p:nvSpPr>
        <p:spPr>
          <a:xfrm>
            <a:off x="455613" y="454025"/>
            <a:ext cx="2330450" cy="39878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a:t>
            </a:r>
            <a:r>
              <a:rPr lang="zh-CN" sz="2000" b="1">
                <a:solidFill>
                  <a:schemeClr val="accent1">
                    <a:alpha val="100000"/>
                  </a:schemeClr>
                </a:solidFill>
                <a:latin typeface="思源黑体 CN Bold"/>
                <a:ea typeface="思源黑体 CN Bold"/>
                <a:cs typeface="思源黑体 CN Regular"/>
              </a:rPr>
              <a:t>技术选型</a:t>
            </a:r>
            <a:endParaRPr lang="zh-CN" sz="2000" b="1">
              <a:solidFill>
                <a:schemeClr val="accent1">
                  <a:alpha val="100000"/>
                </a:schemeClr>
              </a:solidFill>
              <a:latin typeface="思源黑体 CN Bold"/>
              <a:ea typeface="思源黑体 CN Bold"/>
              <a:cs typeface="思源黑体 CN Regular"/>
            </a:endParaRPr>
          </a:p>
        </p:txBody>
      </p:sp>
      <p:pic>
        <p:nvPicPr>
          <p:cNvPr id="6" name="图片 5"/>
          <p:cNvPicPr>
            <a:picLocks noChangeAspect="1"/>
          </p:cNvPicPr>
          <p:nvPr/>
        </p:nvPicPr>
        <p:blipFill>
          <a:blip r:embed="rId1"/>
          <a:stretch>
            <a:fillRect/>
          </a:stretch>
        </p:blipFill>
        <p:spPr>
          <a:xfrm>
            <a:off x="2990850" y="696595"/>
            <a:ext cx="5759450" cy="60515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 name=""/>
        <p:cNvGrpSpPr/>
        <p:nvPr/>
      </p:nvGrpSpPr>
      <p:grpSpPr>
        <a:xfrm>
          <a:off x="0" y="0"/>
          <a:ext cx="0" cy="0"/>
          <a:chOff x="0" y="0"/>
          <a:chExt cx="0" cy="0"/>
        </a:xfrm>
      </p:grpSpPr>
      <p:pic>
        <p:nvPicPr>
          <p:cNvPr id="7"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8" name="直接连接符 3"/>
          <p:cNvCxnSpPr/>
          <p:nvPr/>
        </p:nvCxnSpPr>
        <p:spPr>
          <a:xfrm>
            <a:off x="2146300" y="638907"/>
            <a:ext cx="9602788"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9" name="文本框 2"/>
          <p:cNvSpPr txBox="1"/>
          <p:nvPr/>
        </p:nvSpPr>
        <p:spPr>
          <a:xfrm>
            <a:off x="455613" y="454025"/>
            <a:ext cx="2330450" cy="39370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a:t>
            </a:r>
            <a:r>
              <a:rPr lang="zh-CN" sz="2000" b="1">
                <a:solidFill>
                  <a:schemeClr val="accent1">
                    <a:alpha val="100000"/>
                  </a:schemeClr>
                </a:solidFill>
                <a:latin typeface="思源黑体 CN Bold"/>
                <a:ea typeface="思源黑体 CN Bold"/>
                <a:cs typeface="思源黑体 CN Regular"/>
              </a:rPr>
              <a:t>服务划分</a:t>
            </a:r>
            <a:endParaRPr lang="zh-CN" sz="2000" b="1">
              <a:solidFill>
                <a:schemeClr val="accent1">
                  <a:alpha val="100000"/>
                </a:schemeClr>
              </a:solidFill>
              <a:latin typeface="思源黑体 CN Bold"/>
              <a:ea typeface="思源黑体 CN Bold"/>
              <a:cs typeface="思源黑体 CN Regular"/>
            </a:endParaRPr>
          </a:p>
        </p:txBody>
      </p:sp>
      <p:sp>
        <p:nvSpPr>
          <p:cNvPr id="10" name="任意多边形 10"/>
          <p:cNvSpPr/>
          <p:nvPr/>
        </p:nvSpPr>
        <p:spPr bwMode="auto">
          <a:xfrm>
            <a:off x="3901524" y="2860990"/>
            <a:ext cx="2285743" cy="523875"/>
          </a:xfrm>
          <a:custGeom>
            <a:avLst/>
            <a:gdLst>
              <a:gd name="connsiteX0" fmla="*/ 0 w 2067951"/>
              <a:gd name="connsiteY0" fmla="*/ 0 h 450166"/>
              <a:gd name="connsiteX1" fmla="*/ 450166 w 2067951"/>
              <a:gd name="connsiteY1" fmla="*/ 450166 h 450166"/>
              <a:gd name="connsiteX2" fmla="*/ 2067951 w 2067951"/>
              <a:gd name="connsiteY2" fmla="*/ 450166 h 450166"/>
            </a:gdLst>
            <a:ahLst/>
            <a:cxnLst>
              <a:cxn ang="0">
                <a:pos x="connsiteX0" y="connsiteY0"/>
              </a:cxn>
              <a:cxn ang="0">
                <a:pos x="connsiteX1" y="connsiteY1"/>
              </a:cxn>
              <a:cxn ang="0">
                <a:pos x="connsiteX2" y="connsiteY2"/>
              </a:cxn>
            </a:cxnLst>
            <a:rect l="l" t="t" r="r" b="b"/>
            <a:pathLst>
              <a:path w="2067951" h="450166">
                <a:moveTo>
                  <a:pt x="0" y="0"/>
                </a:moveTo>
                <a:lnTo>
                  <a:pt x="450166" y="450166"/>
                </a:lnTo>
                <a:lnTo>
                  <a:pt x="2067951" y="450166"/>
                </a:lnTo>
              </a:path>
            </a:pathLst>
          </a:custGeom>
          <a:noFill/>
          <a:ln w="19050">
            <a:solidFill>
              <a:schemeClr val="accent2"/>
            </a:solidFill>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11" name="任意多边形 14"/>
          <p:cNvSpPr/>
          <p:nvPr/>
        </p:nvSpPr>
        <p:spPr bwMode="auto">
          <a:xfrm>
            <a:off x="4346023" y="4574715"/>
            <a:ext cx="1841243" cy="523875"/>
          </a:xfrm>
          <a:custGeom>
            <a:avLst/>
            <a:gdLst>
              <a:gd name="connsiteX0" fmla="*/ 0 w 1842868"/>
              <a:gd name="connsiteY0" fmla="*/ 0 h 478301"/>
              <a:gd name="connsiteX1" fmla="*/ 478301 w 1842868"/>
              <a:gd name="connsiteY1" fmla="*/ 478301 h 478301"/>
              <a:gd name="connsiteX2" fmla="*/ 1842868 w 1842868"/>
              <a:gd name="connsiteY2" fmla="*/ 478301 h 478301"/>
            </a:gdLst>
            <a:ahLst/>
            <a:cxnLst>
              <a:cxn ang="0">
                <a:pos x="connsiteX0" y="connsiteY0"/>
              </a:cxn>
              <a:cxn ang="0">
                <a:pos x="connsiteX1" y="connsiteY1"/>
              </a:cxn>
              <a:cxn ang="0">
                <a:pos x="connsiteX2" y="connsiteY2"/>
              </a:cxn>
            </a:cxnLst>
            <a:rect l="l" t="t" r="r" b="b"/>
            <a:pathLst>
              <a:path w="1842868" h="478301">
                <a:moveTo>
                  <a:pt x="0" y="0"/>
                </a:moveTo>
                <a:lnTo>
                  <a:pt x="478301" y="478301"/>
                </a:lnTo>
                <a:lnTo>
                  <a:pt x="1842868" y="478301"/>
                </a:lnTo>
              </a:path>
            </a:pathLst>
          </a:custGeom>
          <a:noFill/>
          <a:ln w="19050">
            <a:solidFill>
              <a:schemeClr val="accent1"/>
            </a:solidFill>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grpSp>
        <p:nvGrpSpPr>
          <p:cNvPr id="12" name="组合 6"/>
          <p:cNvGrpSpPr/>
          <p:nvPr/>
        </p:nvGrpSpPr>
        <p:grpSpPr>
          <a:xfrm>
            <a:off x="564599" y="1518957"/>
            <a:ext cx="4355773" cy="4358233"/>
            <a:chOff x="1169988" y="1695450"/>
            <a:chExt cx="3749675" cy="3749675"/>
          </a:xfrm>
        </p:grpSpPr>
        <p:sp>
          <p:nvSpPr>
            <p:cNvPr id="13" name="空心弧 7"/>
            <p:cNvSpPr>
              <a:spLocks noChangeAspect="1"/>
            </p:cNvSpPr>
            <p:nvPr/>
          </p:nvSpPr>
          <p:spPr>
            <a:xfrm>
              <a:off x="1750119" y="2275253"/>
              <a:ext cx="2555538" cy="2556212"/>
            </a:xfrm>
            <a:prstGeom prst="blockArc">
              <a:avLst>
                <a:gd name="adj1" fmla="val 5268572"/>
                <a:gd name="adj2" fmla="val 419380"/>
                <a:gd name="adj3" fmla="val 15518"/>
              </a:avLst>
            </a:prstGeom>
            <a:gradFill>
              <a:gsLst>
                <a:gs pos="0">
                  <a:schemeClr val="accent2">
                    <a:lumMod val="60000"/>
                    <a:lumOff val="40000"/>
                  </a:schemeClr>
                </a:gs>
                <a:gs pos="100000">
                  <a:schemeClr val="accent2"/>
                </a:gs>
              </a:gsLst>
              <a:lin ang="16200000" scaled="1"/>
            </a:gradFill>
            <a:ln>
              <a:noFill/>
            </a:ln>
            <a:effectLst>
              <a:outerShdw blurRad="50800" dist="38100" dir="2700000" algn="tl"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1"/>
                </a:solidFill>
              </a:endParaRPr>
            </a:p>
          </p:txBody>
        </p:sp>
        <p:sp>
          <p:nvSpPr>
            <p:cNvPr id="14" name="空心弧 8"/>
            <p:cNvSpPr/>
            <p:nvPr/>
          </p:nvSpPr>
          <p:spPr>
            <a:xfrm>
              <a:off x="1169988" y="1695450"/>
              <a:ext cx="3749675" cy="3749675"/>
            </a:xfrm>
            <a:prstGeom prst="blockArc">
              <a:avLst>
                <a:gd name="adj1" fmla="val 485113"/>
                <a:gd name="adj2" fmla="val 17993007"/>
                <a:gd name="adj3" fmla="val 11173"/>
              </a:avLst>
            </a:prstGeom>
            <a:gradFill flip="none" rotWithShape="1">
              <a:gsLst>
                <a:gs pos="0">
                  <a:schemeClr val="accent1">
                    <a:lumMod val="60000"/>
                    <a:lumOff val="40000"/>
                  </a:schemeClr>
                </a:gs>
                <a:gs pos="100000">
                  <a:schemeClr val="accent1"/>
                </a:gs>
              </a:gsLst>
              <a:lin ang="16200000" scaled="1"/>
              <a:tileRect/>
            </a:gradFill>
            <a:ln>
              <a:noFill/>
            </a:ln>
            <a:effectLst>
              <a:outerShdw blurRad="50800" dist="38100" dir="2700000" algn="tl" rotWithShape="0">
                <a:schemeClr val="accent4">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1"/>
                </a:solidFill>
              </a:endParaRPr>
            </a:p>
          </p:txBody>
        </p:sp>
        <p:sp>
          <p:nvSpPr>
            <p:cNvPr id="15" name="空心弧 9"/>
            <p:cNvSpPr>
              <a:spLocks noChangeAspect="1"/>
            </p:cNvSpPr>
            <p:nvPr/>
          </p:nvSpPr>
          <p:spPr>
            <a:xfrm>
              <a:off x="2324956" y="2883477"/>
              <a:ext cx="1439739" cy="1441043"/>
            </a:xfrm>
            <a:prstGeom prst="blockArc">
              <a:avLst>
                <a:gd name="adj1" fmla="val 16787331"/>
                <a:gd name="adj2" fmla="val 11608361"/>
                <a:gd name="adj3" fmla="val 25066"/>
              </a:avLst>
            </a:prstGeom>
            <a:gradFill rotWithShape="1">
              <a:gsLst>
                <a:gs pos="0">
                  <a:schemeClr val="accent1">
                    <a:lumMod val="60000"/>
                    <a:lumOff val="40000"/>
                    <a:alpha val="0"/>
                  </a:schemeClr>
                </a:gs>
                <a:gs pos="100000">
                  <a:schemeClr val="accent1">
                    <a:alpha val="100000"/>
                  </a:schemeClr>
                </a:gs>
              </a:gsLst>
              <a:lin ang="16200000" scaled="1"/>
            </a:gra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1"/>
                </a:solidFill>
              </a:endParaRPr>
            </a:p>
          </p:txBody>
        </p:sp>
      </p:grpSp>
      <p:sp>
        <p:nvSpPr>
          <p:cNvPr id="16" name="任意多边形 6"/>
          <p:cNvSpPr/>
          <p:nvPr/>
        </p:nvSpPr>
        <p:spPr bwMode="auto">
          <a:xfrm>
            <a:off x="3218652" y="1680253"/>
            <a:ext cx="2968616" cy="1435498"/>
          </a:xfrm>
          <a:custGeom>
            <a:avLst/>
            <a:gdLst>
              <a:gd name="connsiteX0" fmla="*/ 0 w 2630658"/>
              <a:gd name="connsiteY0" fmla="*/ 1111348 h 1111348"/>
              <a:gd name="connsiteX1" fmla="*/ 1111348 w 2630658"/>
              <a:gd name="connsiteY1" fmla="*/ 0 h 1111348"/>
              <a:gd name="connsiteX2" fmla="*/ 2630658 w 2630658"/>
              <a:gd name="connsiteY2" fmla="*/ 0 h 1111348"/>
            </a:gdLst>
            <a:ahLst/>
            <a:cxnLst>
              <a:cxn ang="0">
                <a:pos x="connsiteX0" y="connsiteY0"/>
              </a:cxn>
              <a:cxn ang="0">
                <a:pos x="connsiteX1" y="connsiteY1"/>
              </a:cxn>
              <a:cxn ang="0">
                <a:pos x="connsiteX2" y="connsiteY2"/>
              </a:cxn>
            </a:cxnLst>
            <a:rect l="l" t="t" r="r" b="b"/>
            <a:pathLst>
              <a:path w="2630658" h="1111348">
                <a:moveTo>
                  <a:pt x="0" y="1111348"/>
                </a:moveTo>
                <a:lnTo>
                  <a:pt x="1111348" y="0"/>
                </a:lnTo>
                <a:lnTo>
                  <a:pt x="2630658" y="0"/>
                </a:lnTo>
              </a:path>
            </a:pathLst>
          </a:custGeom>
          <a:noFill/>
          <a:ln w="19050">
            <a:solidFill>
              <a:schemeClr val="accent1"/>
            </a:solidFill>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17" name="矩形: 剪去对角 12"/>
          <p:cNvSpPr/>
          <p:nvPr/>
        </p:nvSpPr>
        <p:spPr>
          <a:xfrm>
            <a:off x="6345862" y="1533084"/>
            <a:ext cx="5289755" cy="1044960"/>
          </a:xfrm>
          <a:prstGeom prst="snip2DiagRect">
            <a:avLst>
              <a:gd name="adj1" fmla="val 9673"/>
              <a:gd name="adj2" fmla="val 16667"/>
            </a:avLst>
          </a:prstGeom>
          <a:gradFill>
            <a:gsLst>
              <a:gs pos="0">
                <a:schemeClr val="accent1">
                  <a:lumMod val="20000"/>
                  <a:lumOff val="80000"/>
                  <a:alpha val="0"/>
                </a:schemeClr>
              </a:gs>
              <a:gs pos="100000">
                <a:schemeClr val="accent1">
                  <a:lumMod val="20000"/>
                  <a:lumOff val="80000"/>
                </a:schemeClr>
              </a:gs>
            </a:gsLst>
            <a:lin ang="16200000" scaled="1"/>
          </a:gradFill>
          <a:ln w="63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3"/>
          <p:cNvSpPr/>
          <p:nvPr/>
        </p:nvSpPr>
        <p:spPr>
          <a:xfrm>
            <a:off x="6339512" y="1363635"/>
            <a:ext cx="1691148" cy="338554"/>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4"/>
          <p:cNvSpPr txBox="1"/>
          <p:nvPr/>
        </p:nvSpPr>
        <p:spPr>
          <a:xfrm>
            <a:off x="6454195" y="1365639"/>
            <a:ext cx="1435100" cy="336550"/>
          </a:xfrm>
          <a:prstGeom prst="rect">
            <a:avLst/>
          </a:prstGeom>
          <a:noFill/>
        </p:spPr>
        <p:txBody>
          <a:bodyPr wrap="square" rtlCol="0">
            <a:spAutoFit/>
          </a:bodyPr>
          <a:lstStyle/>
          <a:p>
            <a:r>
              <a:rPr lang="zh-CN" sz="1600">
                <a:solidFill>
                  <a:schemeClr val="bg1">
                    <a:alpha val="100000"/>
                  </a:schemeClr>
                </a:solidFill>
                <a:latin typeface="思源黑体 CN Bold"/>
                <a:ea typeface="思源黑体 CN Bold"/>
                <a:cs typeface="思源宋体 CN Medium"/>
                <a:sym typeface="思源宋体 CN Medium"/>
              </a:rPr>
              <a:t>核心域</a:t>
            </a:r>
            <a:endParaRPr lang="zh-CN" sz="1600">
              <a:solidFill>
                <a:schemeClr val="bg1">
                  <a:alpha val="100000"/>
                </a:schemeClr>
              </a:solidFill>
              <a:latin typeface="思源黑体 CN Bold"/>
              <a:ea typeface="思源黑体 CN Bold"/>
              <a:cs typeface="思源宋体 CN Medium"/>
              <a:sym typeface="思源宋体 CN Medium"/>
            </a:endParaRPr>
          </a:p>
        </p:txBody>
      </p:sp>
      <p:sp>
        <p:nvSpPr>
          <p:cNvPr id="20" name="文本框 15"/>
          <p:cNvSpPr txBox="1"/>
          <p:nvPr/>
        </p:nvSpPr>
        <p:spPr>
          <a:xfrm>
            <a:off x="6187267" y="1680253"/>
            <a:ext cx="5016500" cy="914400"/>
          </a:xfrm>
          <a:prstGeom prst="rect">
            <a:avLst/>
          </a:prstGeom>
          <a:noFill/>
        </p:spPr>
        <p:txBody>
          <a:bodyPr wrap="square" rtlCol="0">
            <a:spAutoFit/>
          </a:bodyPr>
          <a:lstStyle/>
          <a:p>
            <a:pPr marL="349885" algn="l">
              <a:buFont typeface="Arial" panose="020B0604020202020204" pitchFamily="34" charset="0"/>
              <a:buChar char="•"/>
            </a:pPr>
            <a:r>
              <a:rPr b="0"/>
              <a:t>backtest-service（回测执行域）</a:t>
            </a:r>
            <a:endParaRPr b="0"/>
          </a:p>
          <a:p>
            <a:pPr marL="349885" algn="l">
              <a:buFont typeface="Arial" panose="020B0604020202020204" pitchFamily="34" charset="0"/>
              <a:buChar char="•"/>
            </a:pPr>
            <a:r>
              <a:rPr b="0"/>
              <a:t>data-service（行情数据域）</a:t>
            </a:r>
            <a:endParaRPr b="0"/>
          </a:p>
          <a:p>
            <a:pPr marL="349885" algn="l">
              <a:lnSpc>
                <a:spcPct val="100000"/>
              </a:lnSpc>
              <a:buFont typeface="Arial" panose="020B0604020202020204" pitchFamily="34" charset="0"/>
              <a:buChar char="•"/>
            </a:pPr>
            <a:r>
              <a:rPr b="0"/>
              <a:t>strategy-service（策略管理域）</a:t>
            </a:r>
            <a:endParaRPr b="0"/>
          </a:p>
        </p:txBody>
      </p:sp>
      <p:sp>
        <p:nvSpPr>
          <p:cNvPr id="21" name="矩形: 剪去对角 17"/>
          <p:cNvSpPr/>
          <p:nvPr/>
        </p:nvSpPr>
        <p:spPr>
          <a:xfrm>
            <a:off x="6334152" y="3237148"/>
            <a:ext cx="5289755" cy="1044960"/>
          </a:xfrm>
          <a:prstGeom prst="snip2DiagRect">
            <a:avLst>
              <a:gd name="adj1" fmla="val 9673"/>
              <a:gd name="adj2" fmla="val 16667"/>
            </a:avLst>
          </a:prstGeom>
          <a:gradFill>
            <a:gsLst>
              <a:gs pos="0">
                <a:schemeClr val="accent2">
                  <a:lumMod val="20000"/>
                  <a:lumOff val="80000"/>
                  <a:alpha val="0"/>
                </a:schemeClr>
              </a:gs>
              <a:gs pos="100000">
                <a:schemeClr val="accent2">
                  <a:lumMod val="20000"/>
                  <a:lumOff val="80000"/>
                </a:schemeClr>
              </a:gs>
            </a:gsLst>
            <a:lin ang="16200000" scaled="1"/>
          </a:gradFill>
          <a:ln w="635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18"/>
          <p:cNvSpPr/>
          <p:nvPr/>
        </p:nvSpPr>
        <p:spPr>
          <a:xfrm>
            <a:off x="6327802" y="3067699"/>
            <a:ext cx="1691148" cy="338554"/>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9"/>
          <p:cNvSpPr txBox="1"/>
          <p:nvPr/>
        </p:nvSpPr>
        <p:spPr>
          <a:xfrm>
            <a:off x="6451906" y="3067699"/>
            <a:ext cx="1435100" cy="336550"/>
          </a:xfrm>
          <a:prstGeom prst="rect">
            <a:avLst/>
          </a:prstGeom>
          <a:noFill/>
        </p:spPr>
        <p:txBody>
          <a:bodyPr wrap="square" rtlCol="0">
            <a:spAutoFit/>
          </a:bodyPr>
          <a:lstStyle/>
          <a:p>
            <a:r>
              <a:rPr lang="zh-CN" sz="1600">
                <a:solidFill>
                  <a:schemeClr val="bg1">
                    <a:alpha val="100000"/>
                  </a:schemeClr>
                </a:solidFill>
                <a:latin typeface="思源黑体 CN Bold"/>
                <a:ea typeface="思源黑体 CN Bold"/>
                <a:cs typeface="思源宋体 CN Medium"/>
                <a:sym typeface="思源宋体 CN Medium"/>
              </a:rPr>
              <a:t>支撑域</a:t>
            </a:r>
            <a:endParaRPr lang="zh-CN" sz="1600">
              <a:solidFill>
                <a:schemeClr val="bg1">
                  <a:alpha val="100000"/>
                </a:schemeClr>
              </a:solidFill>
              <a:latin typeface="思源黑体 CN Bold"/>
              <a:ea typeface="思源黑体 CN Bold"/>
              <a:cs typeface="思源宋体 CN Medium"/>
              <a:sym typeface="思源宋体 CN Medium"/>
            </a:endParaRPr>
          </a:p>
        </p:txBody>
      </p:sp>
      <p:sp>
        <p:nvSpPr>
          <p:cNvPr id="24" name="文本框 20"/>
          <p:cNvSpPr txBox="1"/>
          <p:nvPr/>
        </p:nvSpPr>
        <p:spPr>
          <a:xfrm>
            <a:off x="6096000" y="3453751"/>
            <a:ext cx="5016500" cy="641350"/>
          </a:xfrm>
          <a:prstGeom prst="rect">
            <a:avLst/>
          </a:prstGeom>
          <a:noFill/>
        </p:spPr>
        <p:txBody>
          <a:bodyPr wrap="square" rtlCol="0">
            <a:spAutoFit/>
          </a:bodyPr>
          <a:lstStyle/>
          <a:p>
            <a:pPr marL="349885" algn="l">
              <a:buFont typeface="Arial" panose="020B0604020202020204" pitchFamily="34" charset="0"/>
              <a:buChar char="•"/>
            </a:pPr>
            <a:r>
              <a:rPr b="0"/>
              <a:t>task-service（任务协调与状态域）</a:t>
            </a:r>
            <a:endParaRPr b="0"/>
          </a:p>
          <a:p>
            <a:pPr marL="349885" algn="l">
              <a:buFont typeface="Arial" panose="020B0604020202020204" pitchFamily="34" charset="0"/>
              <a:buChar char="•"/>
            </a:pPr>
            <a:r>
              <a:rPr b="0"/>
              <a:t>report-service（回测结果与报告域</a:t>
            </a:r>
            <a:r>
              <a:rPr b="1"/>
              <a:t>）</a:t>
            </a:r>
            <a:endParaRPr b="1"/>
          </a:p>
        </p:txBody>
      </p:sp>
      <p:sp>
        <p:nvSpPr>
          <p:cNvPr id="25" name="矩形: 剪去对角 22"/>
          <p:cNvSpPr/>
          <p:nvPr/>
        </p:nvSpPr>
        <p:spPr>
          <a:xfrm>
            <a:off x="6332521" y="4941212"/>
            <a:ext cx="5289755" cy="1044960"/>
          </a:xfrm>
          <a:prstGeom prst="snip2DiagRect">
            <a:avLst>
              <a:gd name="adj1" fmla="val 9673"/>
              <a:gd name="adj2" fmla="val 16667"/>
            </a:avLst>
          </a:prstGeom>
          <a:gradFill>
            <a:gsLst>
              <a:gs pos="0">
                <a:schemeClr val="accent1">
                  <a:lumMod val="20000"/>
                  <a:lumOff val="80000"/>
                  <a:alpha val="0"/>
                </a:schemeClr>
              </a:gs>
              <a:gs pos="100000">
                <a:schemeClr val="accent1">
                  <a:lumMod val="20000"/>
                  <a:lumOff val="80000"/>
                </a:schemeClr>
              </a:gs>
            </a:gsLst>
            <a:lin ang="16200000" scaled="1"/>
          </a:gradFill>
          <a:ln w="63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3"/>
          <p:cNvSpPr/>
          <p:nvPr/>
        </p:nvSpPr>
        <p:spPr>
          <a:xfrm>
            <a:off x="6326171" y="4771763"/>
            <a:ext cx="1691148" cy="338554"/>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4"/>
          <p:cNvSpPr txBox="1"/>
          <p:nvPr/>
        </p:nvSpPr>
        <p:spPr>
          <a:xfrm>
            <a:off x="6382179" y="4771763"/>
            <a:ext cx="1708150" cy="336550"/>
          </a:xfrm>
          <a:prstGeom prst="rect">
            <a:avLst/>
          </a:prstGeom>
          <a:noFill/>
        </p:spPr>
        <p:txBody>
          <a:bodyPr wrap="square" rtlCol="0">
            <a:spAutoFit/>
          </a:bodyPr>
          <a:lstStyle/>
          <a:p>
            <a:r>
              <a:rPr lang="zh-CN" sz="1600">
                <a:solidFill>
                  <a:schemeClr val="bg1">
                    <a:alpha val="100000"/>
                  </a:schemeClr>
                </a:solidFill>
                <a:latin typeface="思源黑体 CN Bold"/>
                <a:ea typeface="思源黑体 CN Bold"/>
                <a:cs typeface="思源宋体 CN Medium"/>
                <a:sym typeface="思源宋体 CN Medium"/>
              </a:rPr>
              <a:t>通用域</a:t>
            </a:r>
            <a:endParaRPr lang="zh-CN" sz="1600">
              <a:solidFill>
                <a:schemeClr val="bg1">
                  <a:alpha val="100000"/>
                </a:schemeClr>
              </a:solidFill>
              <a:latin typeface="思源黑体 CN Bold"/>
              <a:ea typeface="思源黑体 CN Bold"/>
              <a:cs typeface="思源宋体 CN Medium"/>
              <a:sym typeface="思源宋体 CN Medium"/>
            </a:endParaRPr>
          </a:p>
        </p:txBody>
      </p:sp>
      <p:sp>
        <p:nvSpPr>
          <p:cNvPr id="28" name="文本框 25"/>
          <p:cNvSpPr txBox="1"/>
          <p:nvPr/>
        </p:nvSpPr>
        <p:spPr>
          <a:xfrm>
            <a:off x="6096000" y="5098590"/>
            <a:ext cx="5016500" cy="914400"/>
          </a:xfrm>
          <a:prstGeom prst="rect">
            <a:avLst/>
          </a:prstGeom>
          <a:noFill/>
        </p:spPr>
        <p:txBody>
          <a:bodyPr wrap="square" rtlCol="0">
            <a:spAutoFit/>
          </a:bodyPr>
          <a:lstStyle/>
          <a:p>
            <a:pPr marL="349885" algn="l">
              <a:buFont typeface="Arial" panose="020B0604020202020204" pitchFamily="34" charset="0"/>
              <a:buChar char="•"/>
            </a:pPr>
            <a:r>
              <a:rPr b="0"/>
              <a:t>user-service（用户与认证域）</a:t>
            </a:r>
            <a:endParaRPr b="0"/>
          </a:p>
          <a:p>
            <a:pPr marL="349885" algn="l">
              <a:buFont typeface="Arial" panose="020B0604020202020204" pitchFamily="34" charset="0"/>
              <a:buChar char="•"/>
            </a:pPr>
            <a:r>
              <a:rPr b="0"/>
              <a:t>gateway-service（统一接入与安全域）</a:t>
            </a:r>
            <a:endParaRPr b="0"/>
          </a:p>
          <a:p>
            <a:pPr marL="349885" algn="l">
              <a:buFont typeface="Arial" panose="020B0604020202020204" pitchFamily="34" charset="0"/>
              <a:buChar char="•"/>
            </a:pPr>
            <a:r>
              <a:rPr b="0"/>
              <a:t>notice-service（通知与推送域</a:t>
            </a:r>
            <a:r>
              <a:rPr b="1"/>
              <a:t>）</a:t>
            </a:r>
            <a:endParaRPr b="1"/>
          </a:p>
        </p:txBody>
      </p:sp>
      <p:sp>
        <p:nvSpPr>
          <p:cNvPr id="29" name="文本框 28"/>
          <p:cNvSpPr txBox="1"/>
          <p:nvPr/>
        </p:nvSpPr>
        <p:spPr>
          <a:xfrm>
            <a:off x="1916430" y="3237230"/>
            <a:ext cx="2592070" cy="922020"/>
          </a:xfrm>
          <a:prstGeom prst="rect">
            <a:avLst/>
          </a:prstGeom>
        </p:spPr>
        <p:txBody>
          <a:bodyPr wrap="square">
            <a:spAutoFit/>
          </a:bodyPr>
          <a:p>
            <a:r>
              <a:rPr b="1">
                <a:solidFill>
                  <a:schemeClr val="tx1">
                    <a:lumMod val="95000"/>
                    <a:lumOff val="5000"/>
                    <a:alpha val="100000"/>
                  </a:schemeClr>
                </a:solidFill>
              </a:rPr>
              <a:t>领域驱动设计（Domain-Driven Design, DDD</a:t>
            </a:r>
            <a:r>
              <a:rPr>
                <a:solidFill>
                  <a:schemeClr val="tx1">
                    <a:lumMod val="95000"/>
                    <a:lumOff val="5000"/>
                    <a:alpha val="100000"/>
                  </a:schemeClr>
                </a:solidFill>
              </a:rPr>
              <a:t>）</a:t>
            </a:r>
            <a:endParaRPr>
              <a:solidFill>
                <a:schemeClr val="tx1">
                  <a:lumMod val="95000"/>
                  <a:lumOff val="5000"/>
                  <a:alpha val="10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pic>
        <p:nvPicPr>
          <p:cNvPr id="31"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32" name="直接连接符 3"/>
          <p:cNvCxnSpPr/>
          <p:nvPr/>
        </p:nvCxnSpPr>
        <p:spPr>
          <a:xfrm flipV="1">
            <a:off x="5387452" y="638907"/>
            <a:ext cx="6361635"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33" name="文本框 2"/>
          <p:cNvSpPr txBox="1"/>
          <p:nvPr/>
        </p:nvSpPr>
        <p:spPr>
          <a:xfrm>
            <a:off x="455613" y="454025"/>
            <a:ext cx="5856121" cy="39370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strategy-service —— 策略管理与转换服务</a:t>
            </a:r>
            <a:endParaRPr lang="en-US" sz="2000" b="1">
              <a:solidFill>
                <a:schemeClr val="accent1">
                  <a:alpha val="100000"/>
                </a:schemeClr>
              </a:solidFill>
              <a:latin typeface="思源黑体 CN Bold"/>
              <a:ea typeface="思源黑体 CN Bold"/>
              <a:cs typeface="思源黑体 CN Regular"/>
            </a:endParaRPr>
          </a:p>
        </p:txBody>
      </p:sp>
      <p:sp>
        <p:nvSpPr>
          <p:cNvPr id="34" name="矩形: 圆角 4"/>
          <p:cNvSpPr/>
          <p:nvPr/>
        </p:nvSpPr>
        <p:spPr>
          <a:xfrm>
            <a:off x="442913" y="1223107"/>
            <a:ext cx="11292305" cy="1876211"/>
          </a:xfrm>
          <a:prstGeom prst="roundRect">
            <a:avLst>
              <a:gd name="adj" fmla="val 5000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35" name="文本框 34"/>
          <p:cNvSpPr txBox="1"/>
          <p:nvPr/>
        </p:nvSpPr>
        <p:spPr>
          <a:xfrm>
            <a:off x="922257" y="1704012"/>
            <a:ext cx="9518650" cy="1198880"/>
          </a:xfrm>
          <a:prstGeom prst="rect">
            <a:avLst/>
          </a:prstGeom>
          <a:ln w="12700">
            <a:prstDash val="solid"/>
          </a:ln>
        </p:spPr>
        <p:txBody>
          <a:bodyPr>
            <a:spAutoFit/>
          </a:bodyPr>
          <a:p>
            <a:r>
              <a:rPr>
                <a:latin typeface="微软雅黑" panose="020B0503020204020204" charset="-122"/>
                <a:ea typeface="微软雅黑" panose="020B0503020204020204" charset="-122"/>
                <a:cs typeface="微软雅黑" panose="020B0503020204020204" charset="-122"/>
              </a:rPr>
              <a:t>strategy-service 负责量化策略的全生命周期管理，包括策略的</a:t>
            </a:r>
            <a:r>
              <a:rPr b="1">
                <a:latin typeface="微软雅黑" panose="020B0503020204020204" charset="-122"/>
                <a:ea typeface="微软雅黑" panose="020B0503020204020204" charset="-122"/>
                <a:cs typeface="微软雅黑" panose="020B0503020204020204" charset="-122"/>
              </a:rPr>
              <a:t>编写、存储、校验与结构转换</a:t>
            </a:r>
            <a:r>
              <a:rPr>
                <a:latin typeface="微软雅黑" panose="020B0503020204020204" charset="-122"/>
                <a:ea typeface="微软雅黑" panose="020B0503020204020204" charset="-122"/>
                <a:cs typeface="微软雅黑" panose="020B0503020204020204" charset="-122"/>
              </a:rPr>
              <a:t>。系统支持用户通过前端编辑器编写</a:t>
            </a:r>
            <a:r>
              <a:rPr lang="zh-CN" b="1">
                <a:latin typeface="微软雅黑" panose="020B0503020204020204" charset="-122"/>
                <a:ea typeface="微软雅黑" panose="020B0503020204020204" charset="-122"/>
                <a:cs typeface="微软雅黑" panose="020B0503020204020204" charset="-122"/>
              </a:rPr>
              <a:t>普通函数</a:t>
            </a:r>
            <a:r>
              <a:rPr lang="zh-CN">
                <a:latin typeface="微软雅黑" panose="020B0503020204020204" charset="-122"/>
                <a:ea typeface="微软雅黑" panose="020B0503020204020204" charset="-122"/>
                <a:cs typeface="微软雅黑" panose="020B0503020204020204" charset="-122"/>
              </a:rPr>
              <a:t>、</a:t>
            </a:r>
            <a:r>
              <a:rPr lang="zh-CN" b="1">
                <a:latin typeface="微软雅黑" panose="020B0503020204020204" charset="-122"/>
                <a:ea typeface="微软雅黑" panose="020B0503020204020204" charset="-122"/>
                <a:cs typeface="微软雅黑" panose="020B0503020204020204" charset="-122"/>
              </a:rPr>
              <a:t>完整策略类</a:t>
            </a:r>
            <a:r>
              <a:rPr lang="zh-CN">
                <a:latin typeface="微软雅黑" panose="020B0503020204020204" charset="-122"/>
                <a:ea typeface="微软雅黑" panose="020B0503020204020204" charset="-122"/>
                <a:cs typeface="微软雅黑" panose="020B0503020204020204" charset="-122"/>
              </a:rPr>
              <a:t>、</a:t>
            </a:r>
            <a:r>
              <a:rPr lang="zh-CN" b="1">
                <a:latin typeface="微软雅黑" panose="020B0503020204020204" charset="-122"/>
                <a:ea typeface="微软雅黑" panose="020B0503020204020204" charset="-122"/>
                <a:cs typeface="微软雅黑" panose="020B0503020204020204" charset="-122"/>
              </a:rPr>
              <a:t>系统提供的多种模板（用户只需选择参数）</a:t>
            </a:r>
            <a:r>
              <a:rPr>
                <a:latin typeface="微软雅黑" panose="020B0503020204020204" charset="-122"/>
                <a:ea typeface="微软雅黑" panose="020B0503020204020204" charset="-122"/>
                <a:cs typeface="微软雅黑" panose="020B0503020204020204" charset="-122"/>
              </a:rPr>
              <a:t>，并将其统一转换为基于 Backtrader 框架的标准策略类，以确保回测执行环境的一致性。</a:t>
            </a:r>
            <a:endParaRPr>
              <a:latin typeface="微软雅黑" panose="020B0503020204020204" charset="-122"/>
              <a:ea typeface="微软雅黑" panose="020B0503020204020204" charset="-122"/>
              <a:cs typeface="微软雅黑" panose="020B0503020204020204" charset="-122"/>
            </a:endParaRPr>
          </a:p>
        </p:txBody>
      </p:sp>
      <p:graphicFrame>
        <p:nvGraphicFramePr>
          <p:cNvPr id="36" name="表格 35"/>
          <p:cNvGraphicFramePr/>
          <p:nvPr/>
        </p:nvGraphicFramePr>
        <p:xfrm>
          <a:off x="922257" y="3270250"/>
          <a:ext cx="10160000" cy="3048000"/>
        </p:xfrm>
        <a:graphic>
          <a:graphicData uri="http://schemas.openxmlformats.org/drawingml/2006/table">
            <a:tbl>
              <a:tblPr firstRow="1" bandRow="1">
                <a:tableStyleId>{5C22544A-7EE6-4342-B048-85BDC9FD1C3A}</a:tableStyleId>
              </a:tblPr>
              <a:tblGrid>
                <a:gridCol w="5080000"/>
                <a:gridCol w="5080000"/>
              </a:tblGrid>
              <a:tr h="381000">
                <a:tc>
                  <a:txBody>
                    <a:bodyPr/>
                    <a:lstStyle/>
                    <a:p>
                      <a:pPr algn="ctr"/>
                      <a:r>
                        <a:rPr sz="1800"/>
                        <a:t>URL</a:t>
                      </a:r>
                      <a:endParaRPr sz="1800"/>
                    </a:p>
                  </a:txBody>
                  <a:tcPr/>
                </a:tc>
                <a:tc>
                  <a:txBody>
                    <a:bodyPr/>
                    <a:lstStyle/>
                    <a:p>
                      <a:pPr algn="ctr"/>
                      <a:r>
                        <a:t>描述（参数详见附录A）</a:t>
                      </a:r>
                    </a:p>
                  </a:txBody>
                  <a:tcPr/>
                </a:tc>
              </a:tr>
              <a:tr h="381000">
                <a:tc>
                  <a:txBody>
                    <a:bodyPr/>
                    <a:lstStyle/>
                    <a:p>
                      <a:r>
                        <a:t>POST </a:t>
                      </a:r>
                      <a:r>
                        <a:rPr>
                          <a:solidFill>
                            <a:srgbClr val="344054">
                              <a:alpha val="100000"/>
                            </a:srgbClr>
                          </a:solidFill>
                          <a:highlight>
                            <a:srgbClr val="FFFFFF">
                              <a:alpha val="20000"/>
                            </a:srgbClr>
                          </a:highlight>
                        </a:rPr>
                        <a:t>/api/strategy/upload</a:t>
                      </a:r>
                      <a:endParaRPr>
                        <a:solidFill>
                          <a:srgbClr val="344054">
                            <a:alpha val="100000"/>
                          </a:srgbClr>
                        </a:solidFill>
                        <a:highlight>
                          <a:srgbClr val="FFFFFF">
                            <a:alpha val="20000"/>
                          </a:srgbClr>
                        </a:highlight>
                      </a:endParaRPr>
                    </a:p>
                  </a:txBody>
                  <a:tcPr/>
                </a:tc>
                <a:tc>
                  <a:txBody>
                    <a:bodyPr/>
                    <a:lstStyle/>
                    <a:p>
                      <a:r>
                        <a:t>上传用户策略</a:t>
                      </a:r>
                    </a:p>
                  </a:txBody>
                  <a:tcPr/>
                </a:tc>
              </a:tr>
              <a:tr h="381000">
                <a:tc>
                  <a:txBody>
                    <a:bodyPr/>
                    <a:lstStyle/>
                    <a:p>
                      <a:r>
                        <a:t>POST </a:t>
                      </a:r>
                      <a:r>
                        <a:rPr>
                          <a:solidFill>
                            <a:srgbClr val="344054">
                              <a:alpha val="100000"/>
                            </a:srgbClr>
                          </a:solidFill>
                          <a:highlight>
                            <a:srgbClr val="FFFFFF">
                              <a:alpha val="20000"/>
                            </a:srgbClr>
                          </a:highlight>
                        </a:rPr>
                        <a:t>/api/strategy/validate</a:t>
                      </a:r>
                      <a:endParaRPr>
                        <a:solidFill>
                          <a:srgbClr val="344054">
                            <a:alpha val="100000"/>
                          </a:srgbClr>
                        </a:solidFill>
                        <a:highlight>
                          <a:srgbClr val="FFFFFF">
                            <a:alpha val="20000"/>
                          </a:srgbClr>
                        </a:highlight>
                      </a:endParaRPr>
                    </a:p>
                  </a:txBody>
                  <a:tcPr/>
                </a:tc>
                <a:tc>
                  <a:txBody>
                    <a:bodyPr/>
                    <a:lstStyle/>
                    <a:p>
                      <a:r>
                        <a:t>验证策略代码</a:t>
                      </a:r>
                    </a:p>
                  </a:txBody>
                  <a:tcPr/>
                </a:tc>
              </a:tr>
              <a:tr h="381000">
                <a:tc>
                  <a:txBody>
                    <a:bodyPr/>
                    <a:lstStyle/>
                    <a:p>
                      <a:r>
                        <a:t>POST </a:t>
                      </a:r>
                      <a:r>
                        <a:rPr>
                          <a:solidFill>
                            <a:srgbClr val="344054">
                              <a:alpha val="100000"/>
                            </a:srgbClr>
                          </a:solidFill>
                          <a:highlight>
                            <a:srgbClr val="FFFFFF">
                              <a:alpha val="20000"/>
                            </a:srgbClr>
                          </a:highlight>
                        </a:rPr>
                        <a:t>/api/strategy/query</a:t>
                      </a:r>
                      <a:endParaRPr>
                        <a:solidFill>
                          <a:srgbClr val="344054">
                            <a:alpha val="100000"/>
                          </a:srgbClr>
                        </a:solidFill>
                        <a:highlight>
                          <a:srgbClr val="FFFFFF">
                            <a:alpha val="20000"/>
                          </a:srgbClr>
                        </a:highlight>
                      </a:endParaRPr>
                    </a:p>
                  </a:txBody>
                  <a:tcPr/>
                </a:tc>
                <a:tc>
                  <a:txBody>
                    <a:bodyPr/>
                    <a:lstStyle/>
                    <a:p>
                      <a:r>
                        <a:t>查询策略列表</a:t>
                      </a:r>
                    </a:p>
                  </a:txBody>
                  <a:tcPr/>
                </a:tc>
              </a:tr>
              <a:tr h="381000">
                <a:tc>
                  <a:txBody>
                    <a:bodyPr/>
                    <a:lstStyle/>
                    <a:p>
                      <a:r>
                        <a:t>GET </a:t>
                      </a:r>
                      <a:r>
                        <a:rPr>
                          <a:solidFill>
                            <a:srgbClr val="344054">
                              <a:alpha val="100000"/>
                            </a:srgbClr>
                          </a:solidFill>
                          <a:highlight>
                            <a:srgbClr val="FFFFFF">
                              <a:alpha val="20000"/>
                            </a:srgbClr>
                          </a:highlight>
                        </a:rPr>
                        <a:t>/api/strategy/detail/{strategy_id}</a:t>
                      </a:r>
                      <a:endParaRPr>
                        <a:solidFill>
                          <a:srgbClr val="344054">
                            <a:alpha val="100000"/>
                          </a:srgbClr>
                        </a:solidFill>
                        <a:highlight>
                          <a:srgbClr val="FFFFFF">
                            <a:alpha val="20000"/>
                          </a:srgbClr>
                        </a:highlight>
                      </a:endParaRPr>
                    </a:p>
                  </a:txBody>
                  <a:tcPr/>
                </a:tc>
                <a:tc>
                  <a:txBody>
                    <a:bodyPr/>
                    <a:lstStyle/>
                    <a:p>
                      <a:r>
                        <a:t>获取策略详情</a:t>
                      </a:r>
                    </a:p>
                  </a:txBody>
                  <a:tcPr/>
                </a:tc>
              </a:tr>
              <a:tr h="381000">
                <a:tc>
                  <a:txBody>
                    <a:bodyPr/>
                    <a:lstStyle/>
                    <a:p>
                      <a:r>
                        <a:t>POST </a:t>
                      </a:r>
                      <a:r>
                        <a:rPr>
                          <a:solidFill>
                            <a:srgbClr val="344054">
                              <a:alpha val="100000"/>
                            </a:srgbClr>
                          </a:solidFill>
                          <a:highlight>
                            <a:srgbClr val="FFFFFF">
                              <a:alpha val="20000"/>
                            </a:srgbClr>
                          </a:highlight>
                        </a:rPr>
                        <a:t>/api/strategy/execute</a:t>
                      </a:r>
                      <a:endParaRPr>
                        <a:solidFill>
                          <a:srgbClr val="344054">
                            <a:alpha val="100000"/>
                          </a:srgbClr>
                        </a:solidFill>
                        <a:highlight>
                          <a:srgbClr val="FFFFFF">
                            <a:alpha val="20000"/>
                          </a:srgbClr>
                        </a:highlight>
                      </a:endParaRPr>
                    </a:p>
                  </a:txBody>
                  <a:tcPr/>
                </a:tc>
                <a:tc>
                  <a:txBody>
                    <a:bodyPr/>
                    <a:lstStyle/>
                    <a:p>
                      <a:r>
                        <a:t>执行策略</a:t>
                      </a:r>
                    </a:p>
                  </a:txBody>
                  <a:tcPr/>
                </a:tc>
              </a:tr>
              <a:tr h="381000">
                <a:tc>
                  <a:txBody>
                    <a:bodyPr/>
                    <a:lstStyle/>
                    <a:p>
                      <a:r>
                        <a:t>POST </a:t>
                      </a:r>
                      <a:r>
                        <a:rPr>
                          <a:solidFill>
                            <a:srgbClr val="344054">
                              <a:alpha val="100000"/>
                            </a:srgbClr>
                          </a:solidFill>
                          <a:highlight>
                            <a:srgbClr val="FFFFFF">
                              <a:alpha val="20000"/>
                            </a:srgbClr>
                          </a:highlight>
                        </a:rPr>
                        <a:t>/api/strategy/templates/query</a:t>
                      </a:r>
                      <a:endParaRPr>
                        <a:solidFill>
                          <a:srgbClr val="344054">
                            <a:alpha val="100000"/>
                          </a:srgbClr>
                        </a:solidFill>
                        <a:highlight>
                          <a:srgbClr val="FFFFFF">
                            <a:alpha val="20000"/>
                          </a:srgbClr>
                        </a:highlight>
                      </a:endParaRPr>
                    </a:p>
                  </a:txBody>
                  <a:tcPr/>
                </a:tc>
                <a:tc>
                  <a:txBody>
                    <a:bodyPr/>
                    <a:lstStyle/>
                    <a:p>
                      <a:r>
                        <a:t>查询策略</a:t>
                      </a:r>
                      <a:r>
                        <a:rPr b="1"/>
                        <a:t>模板</a:t>
                      </a:r>
                      <a:endParaRPr b="1"/>
                    </a:p>
                  </a:txBody>
                  <a:tcPr/>
                </a:tc>
              </a:tr>
              <a:tr h="381000">
                <a:tc>
                  <a:txBody>
                    <a:bodyPr/>
                    <a:lstStyle/>
                    <a:p>
                      <a:r>
                        <a:t>DELETE </a:t>
                      </a:r>
                      <a:r>
                        <a:rPr>
                          <a:solidFill>
                            <a:srgbClr val="344054">
                              <a:alpha val="100000"/>
                            </a:srgbClr>
                          </a:solidFill>
                          <a:highlight>
                            <a:srgbClr val="FFFFFF">
                              <a:alpha val="20000"/>
                            </a:srgbClr>
                          </a:highlight>
                        </a:rPr>
                        <a:t>/api/strategy/delete/{strategy_id}</a:t>
                      </a:r>
                      <a:endParaRPr>
                        <a:solidFill>
                          <a:srgbClr val="344054">
                            <a:alpha val="100000"/>
                          </a:srgbClr>
                        </a:solidFill>
                        <a:highlight>
                          <a:srgbClr val="FFFFFF">
                            <a:alpha val="20000"/>
                          </a:srgbClr>
                        </a:highlight>
                      </a:endParaRPr>
                    </a:p>
                  </a:txBody>
                  <a:tcPr/>
                </a:tc>
                <a:tc>
                  <a:txBody>
                    <a:bodyPr/>
                    <a:lstStyle/>
                    <a:p>
                      <a:r>
                        <a:t>删除用户策略</a:t>
                      </a:r>
                    </a:p>
                  </a:txBody>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pic>
        <p:nvPicPr>
          <p:cNvPr id="38"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39" name="直接连接符 3"/>
          <p:cNvCxnSpPr/>
          <p:nvPr/>
        </p:nvCxnSpPr>
        <p:spPr>
          <a:xfrm flipV="1">
            <a:off x="5387452" y="638907"/>
            <a:ext cx="6361635"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40" name="文本框 2"/>
          <p:cNvSpPr txBox="1"/>
          <p:nvPr/>
        </p:nvSpPr>
        <p:spPr>
          <a:xfrm>
            <a:off x="455613" y="454025"/>
            <a:ext cx="5861050" cy="39370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data-service —— 行情数据服务</a:t>
            </a:r>
            <a:endParaRPr lang="en-US" sz="2000" b="1">
              <a:solidFill>
                <a:schemeClr val="accent1">
                  <a:alpha val="100000"/>
                </a:schemeClr>
              </a:solidFill>
              <a:latin typeface="思源黑体 CN Bold"/>
              <a:ea typeface="思源黑体 CN Bold"/>
              <a:cs typeface="思源黑体 CN Regular"/>
            </a:endParaRPr>
          </a:p>
        </p:txBody>
      </p:sp>
      <p:sp>
        <p:nvSpPr>
          <p:cNvPr id="41" name="矩形: 圆角 4"/>
          <p:cNvSpPr/>
          <p:nvPr/>
        </p:nvSpPr>
        <p:spPr>
          <a:xfrm>
            <a:off x="442913" y="1223107"/>
            <a:ext cx="11292305" cy="1876211"/>
          </a:xfrm>
          <a:prstGeom prst="roundRect">
            <a:avLst>
              <a:gd name="adj" fmla="val 5000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42" name="文本框 41"/>
          <p:cNvSpPr txBox="1"/>
          <p:nvPr/>
        </p:nvSpPr>
        <p:spPr>
          <a:xfrm>
            <a:off x="922257" y="1704012"/>
            <a:ext cx="9518650" cy="922020"/>
          </a:xfrm>
          <a:prstGeom prst="rect">
            <a:avLst/>
          </a:prstGeom>
          <a:ln w="12700">
            <a:prstDash val="solid"/>
          </a:ln>
        </p:spPr>
        <p:txBody>
          <a:bodyPr>
            <a:spAutoFit/>
          </a:bodyPr>
          <a:p>
            <a:r>
              <a:rPr>
                <a:latin typeface="微软雅黑" panose="020B0503020204020204" charset="-122"/>
                <a:ea typeface="微软雅黑" panose="020B0503020204020204" charset="-122"/>
                <a:cs typeface="微软雅黑" panose="020B0503020204020204" charset="-122"/>
              </a:rPr>
              <a:t>data-service 是回测系统的</a:t>
            </a:r>
            <a:r>
              <a:rPr b="1">
                <a:latin typeface="微软雅黑" panose="020B0503020204020204" charset="-122"/>
                <a:ea typeface="微软雅黑" panose="020B0503020204020204" charset="-122"/>
                <a:cs typeface="微软雅黑" panose="020B0503020204020204" charset="-122"/>
              </a:rPr>
              <a:t>数据基础</a:t>
            </a:r>
            <a:r>
              <a:rPr>
                <a:latin typeface="微软雅黑" panose="020B0503020204020204" charset="-122"/>
                <a:ea typeface="微软雅黑" panose="020B0503020204020204" charset="-122"/>
                <a:cs typeface="微软雅黑" panose="020B0503020204020204" charset="-122"/>
              </a:rPr>
              <a:t>，负责历史 </a:t>
            </a:r>
            <a:r>
              <a:rPr b="1">
                <a:latin typeface="微软雅黑" panose="020B0503020204020204" charset="-122"/>
                <a:ea typeface="微软雅黑" panose="020B0503020204020204" charset="-122"/>
                <a:cs typeface="微软雅黑" panose="020B0503020204020204" charset="-122"/>
              </a:rPr>
              <a:t>K 线数据的采集、存储与清洗</a:t>
            </a:r>
            <a:r>
              <a:rPr>
                <a:latin typeface="微软雅黑" panose="020B0503020204020204" charset="-122"/>
                <a:ea typeface="微软雅黑" panose="020B0503020204020204" charset="-122"/>
                <a:cs typeface="微软雅黑" panose="020B0503020204020204" charset="-122"/>
              </a:rPr>
              <a:t>。该服务基于 TimescaleDB 构建</a:t>
            </a:r>
            <a:r>
              <a:rPr b="1">
                <a:latin typeface="微软雅黑" panose="020B0503020204020204" charset="-122"/>
                <a:ea typeface="微软雅黑" panose="020B0503020204020204" charset="-122"/>
                <a:cs typeface="微软雅黑" panose="020B0503020204020204" charset="-122"/>
              </a:rPr>
              <a:t>时间序列</a:t>
            </a:r>
            <a:r>
              <a:rPr>
                <a:latin typeface="微软雅黑" panose="020B0503020204020204" charset="-122"/>
                <a:ea typeface="微软雅黑" panose="020B0503020204020204" charset="-122"/>
                <a:cs typeface="微软雅黑" panose="020B0503020204020204" charset="-122"/>
              </a:rPr>
              <a:t>数据存储模型，支持多周期数据聚合（1m/1d），并通过</a:t>
            </a:r>
            <a:r>
              <a:rPr b="1">
                <a:latin typeface="微软雅黑" panose="020B0503020204020204" charset="-122"/>
                <a:ea typeface="微软雅黑" panose="020B0503020204020204" charset="-122"/>
                <a:cs typeface="微软雅黑" panose="020B0503020204020204" charset="-122"/>
              </a:rPr>
              <a:t>定时任务</a:t>
            </a:r>
            <a:r>
              <a:rPr b="0">
                <a:latin typeface="微软雅黑" panose="020B0503020204020204" charset="-122"/>
                <a:ea typeface="微软雅黑" panose="020B0503020204020204" charset="-122"/>
                <a:cs typeface="微软雅黑" panose="020B0503020204020204" charset="-122"/>
              </a:rPr>
              <a:t>与</a:t>
            </a:r>
            <a:r>
              <a:rPr b="1">
                <a:latin typeface="微软雅黑" panose="020B0503020204020204" charset="-122"/>
                <a:ea typeface="微软雅黑" panose="020B0503020204020204" charset="-122"/>
                <a:cs typeface="微软雅黑" panose="020B0503020204020204" charset="-122"/>
              </a:rPr>
              <a:t>批量导入</a:t>
            </a:r>
            <a:r>
              <a:rPr>
                <a:latin typeface="微软雅黑" panose="020B0503020204020204" charset="-122"/>
                <a:ea typeface="微软雅黑" panose="020B0503020204020204" charset="-122"/>
                <a:cs typeface="微软雅黑" panose="020B0503020204020204" charset="-122"/>
              </a:rPr>
              <a:t>实现行情数据的持续更新</a:t>
            </a:r>
            <a:endParaRPr>
              <a:latin typeface="微软雅黑" panose="020B0503020204020204" charset="-122"/>
              <a:ea typeface="微软雅黑" panose="020B0503020204020204" charset="-122"/>
              <a:cs typeface="微软雅黑" panose="020B0503020204020204" charset="-122"/>
            </a:endParaRPr>
          </a:p>
        </p:txBody>
      </p:sp>
      <p:graphicFrame>
        <p:nvGraphicFramePr>
          <p:cNvPr id="43" name="表格 42"/>
          <p:cNvGraphicFramePr/>
          <p:nvPr/>
        </p:nvGraphicFramePr>
        <p:xfrm>
          <a:off x="922257" y="3587750"/>
          <a:ext cx="10160000" cy="1905000"/>
        </p:xfrm>
        <a:graphic>
          <a:graphicData uri="http://schemas.openxmlformats.org/drawingml/2006/table">
            <a:tbl>
              <a:tblPr firstRow="1" bandRow="1">
                <a:tableStyleId>{5C22544A-7EE6-4342-B048-85BDC9FD1C3A}</a:tableStyleId>
              </a:tblPr>
              <a:tblGrid>
                <a:gridCol w="5080000"/>
                <a:gridCol w="5080000"/>
              </a:tblGrid>
              <a:tr h="381000">
                <a:tc>
                  <a:txBody>
                    <a:bodyPr/>
                    <a:lstStyle/>
                    <a:p>
                      <a:pPr algn="ctr"/>
                      <a:r>
                        <a:rPr sz="1800"/>
                        <a:t>URL</a:t>
                      </a:r>
                      <a:endParaRPr sz="1800"/>
                    </a:p>
                  </a:txBody>
                  <a:tcPr/>
                </a:tc>
                <a:tc>
                  <a:txBody>
                    <a:bodyPr/>
                    <a:lstStyle/>
                    <a:p>
                      <a:pPr algn="ctr"/>
                      <a:r>
                        <a:t>描述（参数详见附录A）</a:t>
                      </a:r>
                    </a:p>
                  </a:txBody>
                  <a:tcPr/>
                </a:tc>
              </a:tr>
              <a:tr h="381000">
                <a:tc>
                  <a:txBody>
                    <a:bodyPr/>
                    <a:lstStyle/>
                    <a:p>
                      <a:r>
                        <a:t>GET/api/data/klines</a:t>
                      </a:r>
                    </a:p>
                  </a:txBody>
                  <a:tcPr/>
                </a:tc>
                <a:tc>
                  <a:txBody>
                    <a:bodyPr/>
                    <a:lstStyle/>
                    <a:p>
                      <a:r>
                        <a:t>查询K线数据</a:t>
                      </a:r>
                    </a:p>
                  </a:txBody>
                  <a:tcPr/>
                </a:tc>
              </a:tr>
              <a:tr h="381000">
                <a:tc>
                  <a:txBody>
                    <a:bodyPr/>
                    <a:lstStyle/>
                    <a:p>
                      <a:r>
                        <a:t>GET/api/data/klines/latest</a:t>
                      </a:r>
                    </a:p>
                  </a:txBody>
                  <a:tcPr/>
                </a:tc>
                <a:tc>
                  <a:txBody>
                    <a:bodyPr/>
                    <a:lstStyle/>
                    <a:p>
                      <a:r>
                        <a:t>获取最新K线</a:t>
                      </a:r>
                    </a:p>
                  </a:txBody>
                  <a:tcPr/>
                </a:tc>
              </a:tr>
              <a:tr h="381000">
                <a:tc>
                  <a:txBody>
                    <a:bodyPr/>
                    <a:lstStyle/>
                    <a:p>
                      <a:r>
                        <a:t>GET/api/data/klines/count</a:t>
                      </a:r>
                    </a:p>
                  </a:txBody>
                  <a:tcPr/>
                </a:tc>
                <a:tc>
                  <a:txBody>
                    <a:bodyPr/>
                    <a:lstStyle/>
                    <a:p>
                      <a:r>
                        <a:t>统计K线数量</a:t>
                      </a:r>
                    </a:p>
                  </a:txBody>
                  <a:tcPr/>
                </a:tc>
              </a:tr>
              <a:tr h="381000">
                <a:tc>
                  <a:txBody>
                    <a:bodyPr/>
                    <a:lstStyle/>
                    <a:p>
                      <a:r>
                        <a:t>POST/api/data/klines/download</a:t>
                      </a:r>
                    </a:p>
                  </a:txBody>
                  <a:tcPr/>
                </a:tc>
                <a:tc>
                  <a:txBody>
                    <a:bodyPr/>
                    <a:lstStyle/>
                    <a:p>
                      <a:r>
                        <a:t>下载K线数据（CSV+gzip）</a:t>
                      </a:r>
                    </a:p>
                  </a:txBody>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pic>
        <p:nvPicPr>
          <p:cNvPr id="45"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46" name="直接连接符 3"/>
          <p:cNvCxnSpPr/>
          <p:nvPr/>
        </p:nvCxnSpPr>
        <p:spPr>
          <a:xfrm flipV="1">
            <a:off x="5387452" y="638907"/>
            <a:ext cx="6361635"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47" name="文本框 2"/>
          <p:cNvSpPr txBox="1"/>
          <p:nvPr/>
        </p:nvSpPr>
        <p:spPr>
          <a:xfrm>
            <a:off x="455613" y="454025"/>
            <a:ext cx="5861050" cy="39370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backtest-service —— 回测执行与资源调度服务</a:t>
            </a:r>
            <a:endParaRPr lang="en-US" sz="2000" b="1">
              <a:solidFill>
                <a:schemeClr val="accent1">
                  <a:alpha val="100000"/>
                </a:schemeClr>
              </a:solidFill>
              <a:latin typeface="思源黑体 CN Bold"/>
              <a:ea typeface="思源黑体 CN Bold"/>
              <a:cs typeface="思源黑体 CN Regular"/>
            </a:endParaRPr>
          </a:p>
        </p:txBody>
      </p:sp>
      <p:sp>
        <p:nvSpPr>
          <p:cNvPr id="48" name="矩形: 圆角 4"/>
          <p:cNvSpPr/>
          <p:nvPr/>
        </p:nvSpPr>
        <p:spPr>
          <a:xfrm>
            <a:off x="449848" y="1118698"/>
            <a:ext cx="11292305" cy="1870512"/>
          </a:xfrm>
          <a:prstGeom prst="roundRect">
            <a:avLst>
              <a:gd name="adj" fmla="val 5000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49" name="文本框 48"/>
          <p:cNvSpPr txBox="1"/>
          <p:nvPr/>
        </p:nvSpPr>
        <p:spPr>
          <a:xfrm>
            <a:off x="1038673" y="1460229"/>
            <a:ext cx="9518650" cy="1198880"/>
          </a:xfrm>
          <a:prstGeom prst="rect">
            <a:avLst/>
          </a:prstGeom>
          <a:ln w="12700">
            <a:prstDash val="solid"/>
          </a:ln>
        </p:spPr>
        <p:txBody>
          <a:bodyPr>
            <a:spAutoFit/>
          </a:bodyPr>
          <a:p>
            <a:r>
              <a:rPr>
                <a:latin typeface="微软雅黑" panose="020B0503020204020204" charset="-122"/>
                <a:ea typeface="微软雅黑" panose="020B0503020204020204" charset="-122"/>
                <a:cs typeface="微软雅黑" panose="020B0503020204020204" charset="-122"/>
              </a:rPr>
              <a:t>backtest-service 是系统中最为关键的</a:t>
            </a:r>
            <a:r>
              <a:rPr b="1">
                <a:latin typeface="微软雅黑" panose="020B0503020204020204" charset="-122"/>
                <a:ea typeface="微软雅黑" panose="020B0503020204020204" charset="-122"/>
                <a:cs typeface="微软雅黑" panose="020B0503020204020204" charset="-122"/>
              </a:rPr>
              <a:t>计算密集型服务</a:t>
            </a:r>
            <a:r>
              <a:rPr>
                <a:latin typeface="微软雅黑" panose="020B0503020204020204" charset="-122"/>
                <a:ea typeface="微软雅黑" panose="020B0503020204020204" charset="-122"/>
                <a:cs typeface="微软雅黑" panose="020B0503020204020204" charset="-122"/>
              </a:rPr>
              <a:t>，负责回测任务的实际执行。该服务在</a:t>
            </a:r>
            <a:r>
              <a:rPr b="1">
                <a:latin typeface="微软雅黑" panose="020B0503020204020204" charset="-122"/>
                <a:ea typeface="微软雅黑" panose="020B0503020204020204" charset="-122"/>
                <a:cs typeface="微软雅黑" panose="020B0503020204020204" charset="-122"/>
              </a:rPr>
              <a:t>本地维护 Docker 容器池</a:t>
            </a:r>
            <a:r>
              <a:rPr>
                <a:latin typeface="微软雅黑" panose="020B0503020204020204" charset="-122"/>
                <a:ea typeface="微软雅黑" panose="020B0503020204020204" charset="-122"/>
                <a:cs typeface="微软雅黑" panose="020B0503020204020204" charset="-122"/>
              </a:rPr>
              <a:t>，根据任务参数动态调度空闲容器执行回测逻辑。</a:t>
            </a:r>
            <a:endParaRPr>
              <a:latin typeface="微软雅黑" panose="020B0503020204020204" charset="-122"/>
              <a:ea typeface="微软雅黑" panose="020B0503020204020204" charset="-122"/>
              <a:cs typeface="微软雅黑" panose="020B0503020204020204" charset="-122"/>
            </a:endParaRPr>
          </a:p>
          <a:p>
            <a:r>
              <a:rPr>
                <a:latin typeface="微软雅黑" panose="020B0503020204020204" charset="-122"/>
                <a:ea typeface="微软雅黑" panose="020B0503020204020204" charset="-122"/>
                <a:cs typeface="微软雅黑" panose="020B0503020204020204" charset="-122"/>
              </a:rPr>
              <a:t>回测完成后，资产序列等结果数据以 CSV 形式上传至腾讯云 COS，并通过消息队列</a:t>
            </a:r>
            <a:r>
              <a:rPr b="1">
                <a:latin typeface="微软雅黑" panose="020B0503020204020204" charset="-122"/>
                <a:ea typeface="微软雅黑" panose="020B0503020204020204" charset="-122"/>
                <a:cs typeface="微软雅黑" panose="020B0503020204020204" charset="-122"/>
              </a:rPr>
              <a:t>发布任务状态事件</a:t>
            </a:r>
            <a:r>
              <a:rPr>
                <a:latin typeface="微软雅黑" panose="020B0503020204020204" charset="-122"/>
                <a:ea typeface="微软雅黑" panose="020B0503020204020204" charset="-122"/>
                <a:cs typeface="微软雅黑" panose="020B0503020204020204" charset="-122"/>
              </a:rPr>
              <a:t>。</a:t>
            </a:r>
            <a:endParaRPr>
              <a:latin typeface="微软雅黑" panose="020B0503020204020204" charset="-122"/>
              <a:ea typeface="微软雅黑" panose="020B0503020204020204" charset="-122"/>
              <a:cs typeface="微软雅黑" panose="020B0503020204020204" charset="-122"/>
            </a:endParaRPr>
          </a:p>
        </p:txBody>
      </p:sp>
      <p:graphicFrame>
        <p:nvGraphicFramePr>
          <p:cNvPr id="50" name="表格 49"/>
          <p:cNvGraphicFramePr/>
          <p:nvPr/>
        </p:nvGraphicFramePr>
        <p:xfrm>
          <a:off x="908499" y="3260183"/>
          <a:ext cx="10160000" cy="2120900"/>
        </p:xfrm>
        <a:graphic>
          <a:graphicData uri="http://schemas.openxmlformats.org/drawingml/2006/table">
            <a:tbl>
              <a:tblPr firstRow="1" bandRow="1">
                <a:tableStyleId>{5C22544A-7EE6-4342-B048-85BDC9FD1C3A}</a:tableStyleId>
              </a:tblPr>
              <a:tblGrid>
                <a:gridCol w="2032000"/>
                <a:gridCol w="1612900"/>
                <a:gridCol w="2032000"/>
                <a:gridCol w="2330450"/>
                <a:gridCol w="2152650"/>
              </a:tblGrid>
              <a:tr h="381000">
                <a:tc>
                  <a:txBody>
                    <a:bodyPr/>
                    <a:lstStyle/>
                    <a:p>
                      <a:pPr algn="ctr"/>
                      <a:r>
                        <a:t>功能</a:t>
                      </a:r>
                    </a:p>
                  </a:txBody>
                  <a:tcPr/>
                </a:tc>
                <a:tc>
                  <a:txBody>
                    <a:bodyPr/>
                    <a:lstStyle/>
                    <a:p>
                      <a:pPr marL="0" indent="0" algn="ctr" defTabSz="914400">
                        <a:lnSpc>
                          <a:spcPct val="100000"/>
                        </a:lnSpc>
                      </a:pPr>
                      <a:r>
                        <a:t>操作类型</a:t>
                      </a:r>
                    </a:p>
                  </a:txBody>
                  <a:tcPr/>
                </a:tc>
                <a:tc>
                  <a:txBody>
                    <a:bodyPr/>
                    <a:lstStyle/>
                    <a:p>
                      <a:pPr marL="0" indent="0" algn="ctr" defTabSz="914400">
                        <a:lnSpc>
                          <a:spcPct val="100000"/>
                        </a:lnSpc>
                      </a:pPr>
                      <a:r>
                        <a:t>描述</a:t>
                      </a:r>
                    </a:p>
                  </a:txBody>
                  <a:tcPr/>
                </a:tc>
                <a:tc>
                  <a:txBody>
                    <a:bodyPr/>
                    <a:lstStyle/>
                    <a:p>
                      <a:pPr marL="0" indent="0" algn="ctr" defTabSz="914400">
                        <a:lnSpc>
                          <a:spcPct val="100000"/>
                        </a:lnSpc>
                      </a:pPr>
                      <a:r>
                        <a:t>请求参数</a:t>
                      </a:r>
                    </a:p>
                  </a:txBody>
                  <a:tcPr/>
                </a:tc>
                <a:tc>
                  <a:txBody>
                    <a:bodyPr/>
                    <a:lstStyle/>
                    <a:p>
                      <a:pPr marL="0" indent="0" algn="ctr" defTabSz="914400">
                        <a:lnSpc>
                          <a:spcPct val="100000"/>
                        </a:lnSpc>
                      </a:pPr>
                      <a:r>
                        <a:t>返回内容</a:t>
                      </a:r>
                    </a:p>
                  </a:txBody>
                  <a:tcPr/>
                </a:tc>
              </a:tr>
              <a:tr h="381000">
                <a:tc>
                  <a:txBody>
                    <a:bodyPr/>
                    <a:lstStyle/>
                    <a:p>
                      <a:r>
                        <a:t>上传任务执行结果</a:t>
                      </a:r>
                    </a:p>
                  </a:txBody>
                  <a:tcPr/>
                </a:tc>
                <a:tc>
                  <a:txBody>
                    <a:bodyPr/>
                    <a:lstStyle/>
                    <a:p>
                      <a:r>
                        <a:t>PUT /upload</a:t>
                      </a:r>
                    </a:p>
                  </a:txBody>
                  <a:tcPr/>
                </a:tc>
                <a:tc>
                  <a:txBody>
                    <a:bodyPr/>
                    <a:lstStyle/>
                    <a:p>
                      <a:r>
                        <a:t>将容器执行生成的资产序列 CSV 或回测中间数据上传到 COS 存储，供 report-service 后续生成报告</a:t>
                      </a:r>
                    </a:p>
                  </a:txBody>
                  <a:tcPr/>
                </a:tc>
                <a:tc>
                  <a:txBody>
                    <a:bodyPr/>
                    <a:lstStyle/>
                    <a:p>
                      <a:r>
                        <a:t>- bucketName: 存储桶名称</a:t>
                      </a:r>
                    </a:p>
                    <a:p>
                      <a:r>
                        <a:t>- objectKey: 对象路径</a:t>
                      </a:r>
                    </a:p>
                    <a:p>
                      <a:r>
                        <a:t>- filePath: 本地文件路径</a:t>
                      </a:r>
                    </a:p>
                  </a:txBody>
                  <a:tcPr/>
                </a:tc>
                <a:tc>
                  <a:txBody>
                    <a:bodyPr/>
                    <a:lstStyle/>
                    <a:p>
                      <a:r>
                        <a:t>上传成功标识，包含 objectKey 和 URL</a:t>
                      </a:r>
                    </a:p>
                  </a:txBody>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pic>
        <p:nvPicPr>
          <p:cNvPr id="52"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53" name="直接连接符 3"/>
          <p:cNvCxnSpPr/>
          <p:nvPr/>
        </p:nvCxnSpPr>
        <p:spPr>
          <a:xfrm flipV="1">
            <a:off x="5387452" y="638907"/>
            <a:ext cx="6361635"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54" name="文本框 2"/>
          <p:cNvSpPr txBox="1"/>
          <p:nvPr/>
        </p:nvSpPr>
        <p:spPr>
          <a:xfrm>
            <a:off x="455613" y="454025"/>
            <a:ext cx="5861050" cy="39370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backtest-service —— 回测执行与资源调度服务</a:t>
            </a:r>
            <a:endParaRPr lang="en-US" sz="2000" b="1">
              <a:solidFill>
                <a:schemeClr val="accent1">
                  <a:alpha val="100000"/>
                </a:schemeClr>
              </a:solidFill>
              <a:latin typeface="思源黑体 CN Bold"/>
              <a:ea typeface="思源黑体 CN Bold"/>
              <a:cs typeface="思源黑体 CN Regular"/>
            </a:endParaRPr>
          </a:p>
        </p:txBody>
      </p:sp>
      <p:graphicFrame>
        <p:nvGraphicFramePr>
          <p:cNvPr id="55" name="表格 54"/>
          <p:cNvGraphicFramePr/>
          <p:nvPr/>
        </p:nvGraphicFramePr>
        <p:xfrm>
          <a:off x="784674" y="1333500"/>
          <a:ext cx="10795000" cy="4191000"/>
        </p:xfrm>
        <a:graphic>
          <a:graphicData uri="http://schemas.openxmlformats.org/drawingml/2006/table">
            <a:tbl>
              <a:tblPr firstRow="1" bandRow="1">
                <a:tableStyleId>{5C22544A-7EE6-4342-B048-85BDC9FD1C3A}</a:tableStyleId>
              </a:tblPr>
              <a:tblGrid>
                <a:gridCol w="1682750"/>
                <a:gridCol w="1720850"/>
                <a:gridCol w="1244600"/>
                <a:gridCol w="2901950"/>
                <a:gridCol w="3244850"/>
              </a:tblGrid>
              <a:tr h="381000">
                <a:tc>
                  <a:txBody>
                    <a:bodyPr/>
                    <a:lstStyle/>
                    <a:p>
                      <a:pPr algn="ctr"/>
                      <a:r>
                        <a:t>功能</a:t>
                      </a:r>
                    </a:p>
                  </a:txBody>
                  <a:tcPr/>
                </a:tc>
                <a:tc>
                  <a:txBody>
                    <a:bodyPr/>
                    <a:lstStyle/>
                    <a:p>
                      <a:pPr marL="0" algn="ctr" defTabSz="914400">
                        <a:lnSpc>
                          <a:spcPct val="100000"/>
                        </a:lnSpc>
                        <a:buClrTx/>
                        <a:buSzTx/>
                        <a:buFontTx/>
                      </a:pPr>
                      <a:r>
                        <a:rPr lang="en-US" sz="1800" b="1" i="0" u="none" strike="noStrike">
                          <a:solidFill>
                            <a:schemeClr val="lt1">
                              <a:alpha val="100000"/>
                            </a:schemeClr>
                          </a:solidFill>
                          <a:latin typeface="思源黑体 CN Regular"/>
                          <a:ea typeface="思源黑体 CN Regular"/>
                          <a:cs typeface="+mn-cs"/>
                        </a:rPr>
                        <a:t>Topic/Tag</a:t>
                      </a:r>
                      <a:endParaRPr lang="en-US" sz="1800" b="1" i="0" u="none" strike="noStrike">
                        <a:cs typeface="+mn-cs"/>
                      </a:endParaRPr>
                    </a:p>
                  </a:txBody>
                  <a:tcPr/>
                </a:tc>
                <a:tc>
                  <a:txBody>
                    <a:bodyPr/>
                    <a:lstStyle/>
                    <a:p>
                      <a:pPr marL="0" indent="0" algn="ctr" defTabSz="914400">
                        <a:lnSpc>
                          <a:spcPct val="100000"/>
                        </a:lnSpc>
                      </a:pPr>
                      <a:r>
                        <a:rPr lang="zh-CN" altLang="en-US" sz="1800" b="1" i="0" u="none" strike="noStrike">
                          <a:solidFill>
                            <a:schemeClr val="lt1">
                              <a:alpha val="100000"/>
                            </a:schemeClr>
                          </a:solidFill>
                          <a:latin typeface="思源黑体 CN Regular"/>
                          <a:ea typeface="思源黑体 CN Regular"/>
                          <a:cs typeface="+mn-cs"/>
                        </a:rPr>
                        <a:t>消息方向</a:t>
                      </a:r>
                      <a:endParaRPr lang="zh-CN" altLang="en-US" sz="1800" b="1" i="0" u="none" strike="noStrike">
                        <a:solidFill>
                          <a:schemeClr val="lt1">
                            <a:alpha val="100000"/>
                          </a:schemeClr>
                        </a:solidFill>
                        <a:latin typeface="思源黑体 CN Regular"/>
                        <a:ea typeface="思源黑体 CN Regular"/>
                        <a:cs typeface="+mn-cs"/>
                      </a:endParaRPr>
                    </a:p>
                  </a:txBody>
                  <a:tcPr/>
                </a:tc>
                <a:tc>
                  <a:txBody>
                    <a:bodyPr/>
                    <a:lstStyle/>
                    <a:p>
                      <a:pPr marL="0" indent="0" algn="ctr" defTabSz="914400">
                        <a:lnSpc>
                          <a:spcPct val="100000"/>
                        </a:lnSpc>
                      </a:pPr>
                      <a:r>
                        <a:rPr lang="zh-CN" sz="1800" b="1" i="0" u="none" strike="noStrike">
                          <a:solidFill>
                            <a:schemeClr val="lt1">
                              <a:alpha val="100000"/>
                            </a:schemeClr>
                          </a:solidFill>
                          <a:latin typeface="思源黑体 CN Regular"/>
                          <a:ea typeface="思源黑体 CN Regular"/>
                          <a:cs typeface="+mn-cs"/>
                        </a:rPr>
                        <a:t>描述</a:t>
                      </a:r>
                      <a:endParaRPr lang="zh-CN" sz="1800" b="1" i="0" u="none" strike="noStrike">
                        <a:solidFill>
                          <a:schemeClr val="lt1">
                            <a:alpha val="100000"/>
                          </a:schemeClr>
                        </a:solidFill>
                        <a:latin typeface="思源黑体 CN Regular"/>
                        <a:ea typeface="思源黑体 CN Regular"/>
                        <a:cs typeface="+mn-cs"/>
                      </a:endParaRPr>
                    </a:p>
                  </a:txBody>
                  <a:tcPr/>
                </a:tc>
                <a:tc>
                  <a:txBody>
                    <a:bodyPr/>
                    <a:lstStyle/>
                    <a:p>
                      <a:pPr marL="0" indent="0" algn="ctr" defTabSz="914400">
                        <a:lnSpc>
                          <a:spcPct val="100000"/>
                        </a:lnSpc>
                      </a:pPr>
                      <a:r>
                        <a:rPr lang="zh-CN" sz="1800" b="1" i="0" u="none" strike="noStrike">
                          <a:solidFill>
                            <a:schemeClr val="lt1">
                              <a:alpha val="100000"/>
                            </a:schemeClr>
                          </a:solidFill>
                          <a:latin typeface="思源黑体 CN Regular"/>
                          <a:ea typeface="思源黑体 CN Regular"/>
                          <a:cs typeface="+mn-cs"/>
                        </a:rPr>
                        <a:t>消息字段</a:t>
                      </a:r>
                      <a:endParaRPr lang="zh-CN" sz="1800" b="1" i="0" u="none" strike="noStrike">
                        <a:solidFill>
                          <a:schemeClr val="lt1">
                            <a:alpha val="100000"/>
                          </a:schemeClr>
                        </a:solidFill>
                        <a:latin typeface="思源黑体 CN Regular"/>
                        <a:ea typeface="思源黑体 CN Regular"/>
                        <a:cs typeface="+mn-cs"/>
                      </a:endParaRPr>
                    </a:p>
                  </a:txBody>
                  <a:tcPr/>
                </a:tc>
              </a:tr>
              <a:tr h="381000">
                <a:tc>
                  <a:txBody>
                    <a:bodyPr/>
                    <a:lstStyle/>
                    <a:p>
                      <a:r>
                        <a:rPr sz="1400"/>
                        <a:t>接收任务执行请求</a:t>
                      </a:r>
                      <a:endParaRPr sz="1400"/>
                    </a:p>
                  </a:txBody>
                  <a:tcPr/>
                </a:tc>
                <a:tc>
                  <a:txBody>
                    <a:bodyPr/>
                    <a:lstStyle/>
                    <a:p>
                      <a:r>
                        <a:rPr sz="1400"/>
                        <a:t>TASK_TOPIC</a:t>
                      </a:r>
                      <a:endParaRPr sz="1400"/>
                    </a:p>
                  </a:txBody>
                  <a:tcPr/>
                </a:tc>
                <a:tc>
                  <a:txBody>
                    <a:bodyPr/>
                    <a:lstStyle/>
                    <a:p>
                      <a:r>
                        <a:rPr sz="1400"/>
                        <a:t>消费</a:t>
                      </a:r>
                      <a:endParaRPr sz="1400"/>
                    </a:p>
                  </a:txBody>
                  <a:tcPr/>
                </a:tc>
                <a:tc>
                  <a:txBody>
                    <a:bodyPr/>
                    <a:lstStyle/>
                    <a:p>
                      <a:r>
                        <a:rPr sz="1400"/>
                        <a:t>订阅任务执行事件，由 task-service 发布。消息到达后，容器池调度空闲容器执行回测任务。</a:t>
                      </a:r>
                      <a:endParaRPr sz="1400"/>
                    </a:p>
                  </a:txBody>
                  <a:tcPr/>
                </a:tc>
                <a:tc>
                  <a:txBody>
                    <a:bodyPr/>
                    <a:lstStyle/>
                    <a:p>
                      <a:r>
                        <a:rPr sz="1400"/>
                        <a:t>TaskSubmitMessage</a:t>
                      </a:r>
                      <a:endParaRPr sz="1400"/>
                    </a:p>
                    <a:p>
                      <a:r>
                        <a:rPr sz="1400"/>
                        <a:t>- taskId: 任务 ID</a:t>
                      </a:r>
                      <a:endParaRPr sz="1400"/>
                    </a:p>
                    <a:p>
                      <a:r>
                        <a:rPr sz="1400"/>
                        <a:t>- userId: 用户 ID</a:t>
                      </a:r>
                      <a:endParaRPr sz="1400"/>
                    </a:p>
                    <a:p>
                      <a:r>
                        <a:rPr sz="1400"/>
                        <a:t>- taskType: 任务类型</a:t>
                      </a:r>
                      <a:endParaRPr sz="1400"/>
                    </a:p>
                    <a:p>
                      <a:r>
                        <a:rPr sz="1400"/>
                        <a:t>- strategyId: 策略 ID</a:t>
                      </a:r>
                      <a:endParaRPr sz="1400"/>
                    </a:p>
                    <a:p>
                      <a:r>
                        <a:rPr sz="1400"/>
                        <a:t>- symbol: 交易对</a:t>
                      </a:r>
                      <a:endParaRPr sz="1400"/>
                    </a:p>
                    <a:p>
                      <a:r>
                        <a:rPr sz="1400"/>
                        <a:t>- startTime / endTime: 回测时间范围</a:t>
                      </a:r>
                      <a:endParaRPr sz="1400"/>
                    </a:p>
                    <a:p>
                      <a:r>
                        <a:rPr sz="1400"/>
                        <a:t>- initialCapital: 初始资金</a:t>
                      </a:r>
                      <a:endParaRPr sz="1400"/>
                    </a:p>
                    <a:p>
                      <a:r>
                        <a:rPr sz="1400"/>
                        <a:t>- timeframe: K 线周期</a:t>
                      </a:r>
                      <a:endParaRPr sz="1400"/>
                    </a:p>
                    <a:p>
                      <a:r>
                        <a:rPr sz="1400"/>
                        <a:t>- statusCode: 初始任务状态</a:t>
                      </a:r>
                      <a:endParaRPr sz="1400"/>
                    </a:p>
                  </a:txBody>
                  <a:tcPr/>
                </a:tc>
              </a:tr>
              <a:tr h="381000">
                <a:tc>
                  <a:txBody>
                    <a:bodyPr/>
                    <a:lstStyle/>
                    <a:p>
                      <a:r>
                        <a:rPr sz="1400"/>
                        <a:t>发布任务状态事件</a:t>
                      </a:r>
                      <a:endParaRPr sz="1400"/>
                    </a:p>
                  </a:txBody>
                  <a:tcPr/>
                </a:tc>
                <a:tc>
                  <a:txBody>
                    <a:bodyPr/>
                    <a:lstStyle/>
                    <a:p>
                      <a:r>
                        <a:rPr sz="1400"/>
                        <a:t>TASK_STATUS_TOPIC</a:t>
                      </a:r>
                      <a:endParaRPr sz="1400"/>
                    </a:p>
                  </a:txBody>
                  <a:tcPr/>
                </a:tc>
                <a:tc>
                  <a:txBody>
                    <a:bodyPr/>
                    <a:lstStyle/>
                    <a:p>
                      <a:r>
                        <a:rPr sz="1400"/>
                        <a:t>生产</a:t>
                      </a:r>
                      <a:endParaRPr sz="1400"/>
                    </a:p>
                  </a:txBody>
                  <a:tcPr/>
                </a:tc>
                <a:tc>
                  <a:txBody>
                    <a:bodyPr/>
                    <a:lstStyle/>
                    <a:p>
                      <a:r>
                        <a:rPr sz="1400"/>
                        <a:t>回测执行完成或失败后，将任务状态发送回 task-service、report-service、notice-service，实现异步事件驱动通知。</a:t>
                      </a:r>
                      <a:endParaRPr sz="1400"/>
                    </a:p>
                  </a:txBody>
                  <a:tcPr/>
                </a:tc>
                <a:tc>
                  <a:txBody>
                    <a:bodyPr/>
                    <a:lstStyle/>
                    <a:p>
                      <a:r>
                        <a:rPr sz="1400"/>
                        <a:t>TaskStatusMessage</a:t>
                      </a:r>
                      <a:endParaRPr sz="1400"/>
                    </a:p>
                    <a:p>
                      <a:r>
                        <a:rPr sz="1400"/>
                        <a:t>- taskId: 任务 ID</a:t>
                      </a:r>
                      <a:endParaRPr sz="1400"/>
                    </a:p>
                    <a:p>
                      <a:r>
                        <a:rPr sz="1400"/>
                        <a:t>- userId: 用户 ID</a:t>
                      </a:r>
                      <a:endParaRPr sz="1400"/>
                    </a:p>
                    <a:p>
                      <a:r>
                        <a:rPr sz="1400"/>
                        <a:t>- statusCode: 当前任务状态</a:t>
                      </a:r>
                      <a:endParaRPr sz="1400"/>
                    </a:p>
                    <a:p>
                      <a:r>
                        <a:rPr sz="1400"/>
                        <a:t>- errorMessage: 错误信息（如有）</a:t>
                      </a:r>
                      <a:endParaRPr sz="1400"/>
                    </a:p>
                  </a:txBody>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pic>
        <p:nvPicPr>
          <p:cNvPr id="57"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58" name="直接连接符 3"/>
          <p:cNvCxnSpPr/>
          <p:nvPr/>
        </p:nvCxnSpPr>
        <p:spPr>
          <a:xfrm flipV="1">
            <a:off x="5387452" y="638907"/>
            <a:ext cx="6361635"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59" name="文本框 2"/>
          <p:cNvSpPr txBox="1"/>
          <p:nvPr/>
        </p:nvSpPr>
        <p:spPr>
          <a:xfrm>
            <a:off x="455613" y="454025"/>
            <a:ext cx="6361620" cy="393699"/>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task-service —— 任务协调与状态管理服务调度服务</a:t>
            </a:r>
            <a:endParaRPr lang="en-US" sz="2000" b="1">
              <a:solidFill>
                <a:schemeClr val="accent1">
                  <a:alpha val="100000"/>
                </a:schemeClr>
              </a:solidFill>
              <a:latin typeface="思源黑体 CN Bold"/>
              <a:ea typeface="思源黑体 CN Bold"/>
              <a:cs typeface="思源黑体 CN Regular"/>
            </a:endParaRPr>
          </a:p>
        </p:txBody>
      </p:sp>
      <p:sp>
        <p:nvSpPr>
          <p:cNvPr id="60" name="矩形: 圆角 4"/>
          <p:cNvSpPr/>
          <p:nvPr/>
        </p:nvSpPr>
        <p:spPr>
          <a:xfrm>
            <a:off x="449848" y="1118698"/>
            <a:ext cx="11292305" cy="1870512"/>
          </a:xfrm>
          <a:prstGeom prst="roundRect">
            <a:avLst>
              <a:gd name="adj" fmla="val 5000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61" name="文本框 60"/>
          <p:cNvSpPr txBox="1"/>
          <p:nvPr/>
        </p:nvSpPr>
        <p:spPr>
          <a:xfrm>
            <a:off x="1038673" y="1460229"/>
            <a:ext cx="9518650" cy="922020"/>
          </a:xfrm>
          <a:prstGeom prst="rect">
            <a:avLst/>
          </a:prstGeom>
          <a:ln w="12700">
            <a:prstDash val="solid"/>
          </a:ln>
        </p:spPr>
        <p:txBody>
          <a:bodyPr>
            <a:spAutoFit/>
          </a:bodyPr>
          <a:p>
            <a:r>
              <a:rPr>
                <a:latin typeface="微软雅黑" panose="020B0503020204020204" charset="-122"/>
                <a:ea typeface="微软雅黑" panose="020B0503020204020204" charset="-122"/>
                <a:cs typeface="微软雅黑" panose="020B0503020204020204" charset="-122"/>
              </a:rPr>
              <a:t>task-service 负责</a:t>
            </a:r>
            <a:r>
              <a:rPr b="1">
                <a:latin typeface="微软雅黑" panose="020B0503020204020204" charset="-122"/>
                <a:ea typeface="微软雅黑" panose="020B0503020204020204" charset="-122"/>
                <a:cs typeface="微软雅黑" panose="020B0503020204020204" charset="-122"/>
              </a:rPr>
              <a:t>回测任务的接收、排队、状态维护及调度协调</a:t>
            </a:r>
            <a:r>
              <a:rPr>
                <a:latin typeface="微软雅黑" panose="020B0503020204020204" charset="-122"/>
                <a:ea typeface="微软雅黑" panose="020B0503020204020204" charset="-122"/>
                <a:cs typeface="微软雅黑" panose="020B0503020204020204" charset="-122"/>
              </a:rPr>
              <a:t>。服务通过 REST API 接收用户提交的回测任务，同时通过 RocketMQ 消息队列与回测执行服务（backtest-service）进行事件驱动交互，实现</a:t>
            </a:r>
            <a:r>
              <a:rPr b="1">
                <a:latin typeface="微软雅黑" panose="020B0503020204020204" charset="-122"/>
                <a:ea typeface="微软雅黑" panose="020B0503020204020204" charset="-122"/>
                <a:cs typeface="微软雅黑" panose="020B0503020204020204" charset="-122"/>
              </a:rPr>
              <a:t>异步任务处理与状态回传</a:t>
            </a:r>
            <a:r>
              <a:rPr>
                <a:latin typeface="微软雅黑" panose="020B0503020204020204" charset="-122"/>
                <a:ea typeface="微软雅黑" panose="020B0503020204020204" charset="-122"/>
                <a:cs typeface="微软雅黑" panose="020B0503020204020204" charset="-122"/>
              </a:rPr>
              <a:t>。</a:t>
            </a:r>
            <a:endParaRPr>
              <a:latin typeface="微软雅黑" panose="020B0503020204020204" charset="-122"/>
              <a:ea typeface="微软雅黑" panose="020B0503020204020204" charset="-122"/>
              <a:cs typeface="微软雅黑" panose="020B0503020204020204" charset="-122"/>
            </a:endParaRPr>
          </a:p>
        </p:txBody>
      </p:sp>
      <p:graphicFrame>
        <p:nvGraphicFramePr>
          <p:cNvPr id="62" name="表格 61"/>
          <p:cNvGraphicFramePr/>
          <p:nvPr/>
        </p:nvGraphicFramePr>
        <p:xfrm>
          <a:off x="922257" y="3587750"/>
          <a:ext cx="10160000" cy="1905000"/>
        </p:xfrm>
        <a:graphic>
          <a:graphicData uri="http://schemas.openxmlformats.org/drawingml/2006/table">
            <a:tbl>
              <a:tblPr firstRow="1" bandRow="1">
                <a:tableStyleId>{5C22544A-7EE6-4342-B048-85BDC9FD1C3A}</a:tableStyleId>
              </a:tblPr>
              <a:tblGrid>
                <a:gridCol w="5080000"/>
                <a:gridCol w="5080000"/>
              </a:tblGrid>
              <a:tr h="381000">
                <a:tc>
                  <a:txBody>
                    <a:bodyPr/>
                    <a:lstStyle/>
                    <a:p>
                      <a:pPr algn="ctr"/>
                      <a:r>
                        <a:rPr sz="1800"/>
                        <a:t>URL</a:t>
                      </a:r>
                      <a:endParaRPr sz="1800"/>
                    </a:p>
                  </a:txBody>
                  <a:tcPr/>
                </a:tc>
                <a:tc>
                  <a:txBody>
                    <a:bodyPr/>
                    <a:lstStyle/>
                    <a:p>
                      <a:pPr algn="ctr"/>
                      <a:r>
                        <a:t>描述（参数详见附录A）</a:t>
                      </a:r>
                    </a:p>
                  </a:txBody>
                  <a:tcPr/>
                </a:tc>
              </a:tr>
              <a:tr h="381000">
                <a:tc>
                  <a:txBody>
                    <a:bodyPr/>
                    <a:lstStyle/>
                    <a:p>
                      <a:r>
                        <a:t>POST /api/task</a:t>
                      </a:r>
                    </a:p>
                  </a:txBody>
                  <a:tcPr/>
                </a:tc>
                <a:tc>
                  <a:txBody>
                    <a:bodyPr/>
                    <a:lstStyle/>
                    <a:p>
                      <a:r>
                        <a:t>创建回测任务</a:t>
                      </a:r>
                    </a:p>
                  </a:txBody>
                  <a:tcPr/>
                </a:tc>
              </a:tr>
              <a:tr h="381000">
                <a:tc>
                  <a:txBody>
                    <a:bodyPr/>
                    <a:lstStyle/>
                    <a:p>
                      <a:r>
                        <a:t>GET /api/task/{taskId}</a:t>
                      </a:r>
                    </a:p>
                  </a:txBody>
                  <a:tcPr/>
                </a:tc>
                <a:tc>
                  <a:txBody>
                    <a:bodyPr/>
                    <a:lstStyle/>
                    <a:p>
                      <a:r>
                        <a:t>根据任务id获取任务细节</a:t>
                      </a:r>
                    </a:p>
                  </a:txBody>
                  <a:tcPr/>
                </a:tc>
              </a:tr>
              <a:tr h="381000">
                <a:tc>
                  <a:txBody>
                    <a:bodyPr/>
                    <a:lstStyle/>
                    <a:p>
                      <a:r>
                        <a:t>GET /api/task</a:t>
                      </a:r>
                    </a:p>
                  </a:txBody>
                  <a:tcPr/>
                </a:tc>
                <a:tc>
                  <a:txBody>
                    <a:bodyPr/>
                    <a:lstStyle/>
                    <a:p>
                      <a:r>
                        <a:t>分页查询任务概要</a:t>
                      </a:r>
                    </a:p>
                  </a:txBody>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pic>
        <p:nvPicPr>
          <p:cNvPr id="64"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65" name="直接连接符 3"/>
          <p:cNvCxnSpPr/>
          <p:nvPr/>
        </p:nvCxnSpPr>
        <p:spPr>
          <a:xfrm flipV="1">
            <a:off x="5387452" y="638907"/>
            <a:ext cx="6361635"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66" name="文本框 2"/>
          <p:cNvSpPr txBox="1"/>
          <p:nvPr/>
        </p:nvSpPr>
        <p:spPr>
          <a:xfrm>
            <a:off x="455613" y="454025"/>
            <a:ext cx="6361620" cy="393699"/>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task-service —— 任务协调与状态管理服务调度服务</a:t>
            </a:r>
            <a:endParaRPr lang="en-US" sz="2000" b="1">
              <a:solidFill>
                <a:schemeClr val="accent1">
                  <a:alpha val="100000"/>
                </a:schemeClr>
              </a:solidFill>
              <a:latin typeface="思源黑体 CN Bold"/>
              <a:ea typeface="思源黑体 CN Bold"/>
              <a:cs typeface="思源黑体 CN Regular"/>
            </a:endParaRPr>
          </a:p>
        </p:txBody>
      </p:sp>
      <p:graphicFrame>
        <p:nvGraphicFramePr>
          <p:cNvPr id="67" name="表格 66"/>
          <p:cNvGraphicFramePr/>
          <p:nvPr/>
        </p:nvGraphicFramePr>
        <p:xfrm>
          <a:off x="784674" y="1333500"/>
          <a:ext cx="10795000" cy="4191000"/>
        </p:xfrm>
        <a:graphic>
          <a:graphicData uri="http://schemas.openxmlformats.org/drawingml/2006/table">
            <a:tbl>
              <a:tblPr firstRow="1" bandRow="1">
                <a:tableStyleId>{5C22544A-7EE6-4342-B048-85BDC9FD1C3A}</a:tableStyleId>
              </a:tblPr>
              <a:tblGrid>
                <a:gridCol w="1682750"/>
                <a:gridCol w="1720850"/>
                <a:gridCol w="1244600"/>
                <a:gridCol w="2901950"/>
                <a:gridCol w="3244850"/>
              </a:tblGrid>
              <a:tr h="381000">
                <a:tc>
                  <a:txBody>
                    <a:bodyPr/>
                    <a:lstStyle/>
                    <a:p>
                      <a:pPr algn="ctr"/>
                      <a:r>
                        <a:t>功能</a:t>
                      </a:r>
                    </a:p>
                  </a:txBody>
                  <a:tcPr/>
                </a:tc>
                <a:tc>
                  <a:txBody>
                    <a:bodyPr/>
                    <a:lstStyle/>
                    <a:p>
                      <a:pPr marL="0" indent="0" algn="ctr" defTabSz="914400">
                        <a:lnSpc>
                          <a:spcPct val="100000"/>
                        </a:lnSpc>
                      </a:pPr>
                      <a:r>
                        <a:rPr lang="en-US" sz="1800">
                          <a:solidFill>
                            <a:schemeClr val="lt1">
                              <a:alpha val="100000"/>
                            </a:schemeClr>
                          </a:solidFill>
                          <a:latin typeface="思源黑体 CN Regular"/>
                          <a:ea typeface="思源黑体 CN Regular"/>
                          <a:sym typeface="+mn-ea"/>
                        </a:rPr>
                        <a:t>Topic/Tag</a:t>
                      </a:r>
                      <a:endParaRPr lang="zh-CN" sz="1800" b="1" i="0" u="none" strike="noStrike">
                        <a:solidFill>
                          <a:schemeClr val="lt1">
                            <a:alpha val="100000"/>
                          </a:schemeClr>
                        </a:solidFill>
                        <a:latin typeface="思源黑体 CN Regular"/>
                        <a:ea typeface="思源黑体 CN Regular"/>
                        <a:cs typeface="+mn-cs"/>
                      </a:endParaRPr>
                    </a:p>
                  </a:txBody>
                  <a:tcPr/>
                </a:tc>
                <a:tc>
                  <a:txBody>
                    <a:bodyPr/>
                    <a:lstStyle/>
                    <a:p>
                      <a:pPr marL="0" indent="0" algn="ctr" defTabSz="914400">
                        <a:lnSpc>
                          <a:spcPct val="100000"/>
                        </a:lnSpc>
                      </a:pPr>
                      <a:r>
                        <a:rPr lang="zh-CN" altLang="en-US" sz="1800">
                          <a:solidFill>
                            <a:schemeClr val="lt1">
                              <a:alpha val="100000"/>
                            </a:schemeClr>
                          </a:solidFill>
                          <a:latin typeface="思源黑体 CN Regular"/>
                          <a:ea typeface="思源黑体 CN Regular"/>
                          <a:sym typeface="+mn-ea"/>
                        </a:rPr>
                        <a:t>消息方向</a:t>
                      </a:r>
                      <a:endParaRPr lang="zh-CN" sz="1800" b="1" i="0" u="none" strike="noStrike">
                        <a:solidFill>
                          <a:schemeClr val="lt1">
                            <a:alpha val="100000"/>
                          </a:schemeClr>
                        </a:solidFill>
                        <a:latin typeface="思源黑体 CN Regular"/>
                        <a:ea typeface="思源黑体 CN Regular"/>
                        <a:cs typeface="+mn-cs"/>
                      </a:endParaRPr>
                    </a:p>
                  </a:txBody>
                  <a:tcPr/>
                </a:tc>
                <a:tc>
                  <a:txBody>
                    <a:bodyPr/>
                    <a:lstStyle/>
                    <a:p>
                      <a:pPr marL="0" indent="0" algn="ctr" defTabSz="914400">
                        <a:lnSpc>
                          <a:spcPct val="100000"/>
                        </a:lnSpc>
                      </a:pPr>
                      <a:r>
                        <a:rPr lang="zh-CN" sz="1800" b="1" i="0" u="none" strike="noStrike">
                          <a:solidFill>
                            <a:schemeClr val="lt1">
                              <a:alpha val="100000"/>
                            </a:schemeClr>
                          </a:solidFill>
                          <a:latin typeface="思源黑体 CN Regular"/>
                          <a:ea typeface="思源黑体 CN Regular"/>
                          <a:cs typeface="+mn-cs"/>
                        </a:rPr>
                        <a:t>描述</a:t>
                      </a:r>
                      <a:endParaRPr lang="zh-CN" sz="1800" b="1" i="0" u="none" strike="noStrike">
                        <a:solidFill>
                          <a:schemeClr val="lt1">
                            <a:alpha val="100000"/>
                          </a:schemeClr>
                        </a:solidFill>
                        <a:latin typeface="思源黑体 CN Regular"/>
                        <a:ea typeface="思源黑体 CN Regular"/>
                        <a:cs typeface="+mn-cs"/>
                      </a:endParaRPr>
                    </a:p>
                  </a:txBody>
                  <a:tcPr/>
                </a:tc>
                <a:tc>
                  <a:txBody>
                    <a:bodyPr/>
                    <a:lstStyle/>
                    <a:p>
                      <a:pPr marL="0" indent="0" algn="ctr" defTabSz="914400">
                        <a:lnSpc>
                          <a:spcPct val="100000"/>
                        </a:lnSpc>
                      </a:pPr>
                      <a:r>
                        <a:rPr lang="zh-CN" sz="1800" b="1" i="0" u="none" strike="noStrike">
                          <a:solidFill>
                            <a:schemeClr val="lt1">
                              <a:alpha val="100000"/>
                            </a:schemeClr>
                          </a:solidFill>
                          <a:latin typeface="思源黑体 CN Regular"/>
                          <a:ea typeface="思源黑体 CN Regular"/>
                          <a:cs typeface="+mn-cs"/>
                        </a:rPr>
                        <a:t>消息字段</a:t>
                      </a:r>
                      <a:endParaRPr lang="zh-CN" sz="1800" b="1" i="0" u="none" strike="noStrike">
                        <a:solidFill>
                          <a:schemeClr val="lt1">
                            <a:alpha val="100000"/>
                          </a:schemeClr>
                        </a:solidFill>
                        <a:latin typeface="思源黑体 CN Regular"/>
                        <a:ea typeface="思源黑体 CN Regular"/>
                        <a:cs typeface="+mn-cs"/>
                      </a:endParaRPr>
                    </a:p>
                  </a:txBody>
                  <a:tcPr/>
                </a:tc>
              </a:tr>
              <a:tr h="381000">
                <a:tc>
                  <a:txBody>
                    <a:bodyPr/>
                    <a:lstStyle/>
                    <a:p>
                      <a:r>
                        <a:rPr lang="zh-CN" sz="1400"/>
                        <a:t>发布任务执行请求</a:t>
                      </a:r>
                      <a:endParaRPr lang="zh-CN" sz="1400"/>
                    </a:p>
                  </a:txBody>
                  <a:tcPr/>
                </a:tc>
                <a:tc>
                  <a:txBody>
                    <a:bodyPr/>
                    <a:lstStyle/>
                    <a:p>
                      <a:r>
                        <a:rPr sz="1400"/>
                        <a:t>TASK_TOPIC</a:t>
                      </a:r>
                      <a:endParaRPr sz="1400"/>
                    </a:p>
                  </a:txBody>
                  <a:tcPr/>
                </a:tc>
                <a:tc>
                  <a:txBody>
                    <a:bodyPr/>
                    <a:lstStyle/>
                    <a:p>
                      <a:r>
                        <a:rPr lang="zh-CN" sz="1400"/>
                        <a:t>生产</a:t>
                      </a:r>
                      <a:endParaRPr lang="zh-CN" sz="1400"/>
                    </a:p>
                  </a:txBody>
                  <a:tcPr/>
                </a:tc>
                <a:tc>
                  <a:txBody>
                    <a:bodyPr/>
                    <a:lstStyle/>
                    <a:p>
                      <a:r>
                        <a:rPr lang="zh-CN" sz="1400"/>
                        <a:t>用户通过 REST API 创建任务后，由 task-service 发布到该主题，由 backtest-service 消费执行。</a:t>
                      </a:r>
                      <a:endParaRPr lang="zh-CN" sz="1400"/>
                    </a:p>
                  </a:txBody>
                  <a:tcPr/>
                </a:tc>
                <a:tc>
                  <a:txBody>
                    <a:bodyPr/>
                    <a:lstStyle/>
                    <a:p>
                      <a:r>
                        <a:rPr sz="1400"/>
                        <a:t>TaskSubmitMessage</a:t>
                      </a:r>
                      <a:endParaRPr sz="1400"/>
                    </a:p>
                    <a:p>
                      <a:r>
                        <a:rPr sz="1400"/>
                        <a:t>- taskId: 任务 ID</a:t>
                      </a:r>
                      <a:endParaRPr sz="1400"/>
                    </a:p>
                    <a:p>
                      <a:r>
                        <a:rPr sz="1400"/>
                        <a:t>- userId: 用户 ID</a:t>
                      </a:r>
                      <a:endParaRPr sz="1400"/>
                    </a:p>
                    <a:p>
                      <a:r>
                        <a:rPr sz="1400"/>
                        <a:t>- taskType: 任务类型</a:t>
                      </a:r>
                      <a:endParaRPr sz="1400"/>
                    </a:p>
                    <a:p>
                      <a:r>
                        <a:rPr sz="1400"/>
                        <a:t>- strategyId: 策略 ID</a:t>
                      </a:r>
                      <a:endParaRPr sz="1400"/>
                    </a:p>
                    <a:p>
                      <a:r>
                        <a:rPr sz="1400"/>
                        <a:t>- symbol: 交易对</a:t>
                      </a:r>
                      <a:endParaRPr sz="1400"/>
                    </a:p>
                    <a:p>
                      <a:r>
                        <a:rPr sz="1400"/>
                        <a:t>- startTime / endTime: 回测时间范围</a:t>
                      </a:r>
                      <a:endParaRPr sz="1400"/>
                    </a:p>
                    <a:p>
                      <a:r>
                        <a:rPr sz="1400"/>
                        <a:t>- initialCapital: 初始资金</a:t>
                      </a:r>
                      <a:endParaRPr sz="1400"/>
                    </a:p>
                    <a:p>
                      <a:r>
                        <a:rPr sz="1400"/>
                        <a:t>- timeframe: K 线周期</a:t>
                      </a:r>
                      <a:endParaRPr sz="1400"/>
                    </a:p>
                    <a:p>
                      <a:r>
                        <a:rPr sz="1400"/>
                        <a:t>- statusCode: 初始任务状态</a:t>
                      </a:r>
                      <a:endParaRPr sz="1400"/>
                    </a:p>
                  </a:txBody>
                  <a:tcPr/>
                </a:tc>
              </a:tr>
              <a:tr h="381000">
                <a:tc>
                  <a:txBody>
                    <a:bodyPr/>
                    <a:lstStyle/>
                    <a:p>
                      <a:r>
                        <a:rPr lang="zh-CN" sz="1400"/>
                        <a:t>接收任务状态事件</a:t>
                      </a:r>
                      <a:endParaRPr lang="zh-CN" sz="1400"/>
                    </a:p>
                  </a:txBody>
                  <a:tcPr/>
                </a:tc>
                <a:tc>
                  <a:txBody>
                    <a:bodyPr/>
                    <a:lstStyle/>
                    <a:p>
                      <a:r>
                        <a:rPr sz="1400"/>
                        <a:t>TASK_STATUS_TOPIC</a:t>
                      </a:r>
                      <a:endParaRPr sz="1400"/>
                    </a:p>
                  </a:txBody>
                  <a:tcPr/>
                </a:tc>
                <a:tc>
                  <a:txBody>
                    <a:bodyPr/>
                    <a:lstStyle/>
                    <a:p>
                      <a:r>
                        <a:rPr lang="zh-CN" sz="1400"/>
                        <a:t>消费</a:t>
                      </a:r>
                      <a:endParaRPr lang="zh-CN" sz="1400"/>
                    </a:p>
                  </a:txBody>
                  <a:tcPr/>
                </a:tc>
                <a:tc>
                  <a:txBody>
                    <a:bodyPr/>
                    <a:lstStyle/>
                    <a:p>
                      <a:r>
                        <a:rPr lang="zh-CN" sz="1400"/>
                        <a:t>订阅 backtest-service 发布的任务状态事件，更新数据库中对应字段。</a:t>
                      </a:r>
                      <a:endParaRPr lang="zh-CN" sz="1400"/>
                    </a:p>
                  </a:txBody>
                  <a:tcPr/>
                </a:tc>
                <a:tc>
                  <a:txBody>
                    <a:bodyPr/>
                    <a:lstStyle/>
                    <a:p>
                      <a:r>
                        <a:rPr sz="1400"/>
                        <a:t>TaskStatusMessage</a:t>
                      </a:r>
                      <a:endParaRPr sz="1400"/>
                    </a:p>
                    <a:p>
                      <a:r>
                        <a:rPr sz="1400"/>
                        <a:t>- taskId: 任务 ID</a:t>
                      </a:r>
                      <a:endParaRPr sz="1400"/>
                    </a:p>
                    <a:p>
                      <a:r>
                        <a:rPr sz="1400"/>
                        <a:t>- userId: 用户 ID</a:t>
                      </a:r>
                      <a:endParaRPr sz="1400"/>
                    </a:p>
                    <a:p>
                      <a:r>
                        <a:rPr sz="1400"/>
                        <a:t>- statusCode: 当前任务状态</a:t>
                      </a:r>
                      <a:endParaRPr sz="1400"/>
                    </a:p>
                    <a:p>
                      <a:r>
                        <a:rPr sz="1400"/>
                        <a:t>- errorMessage: 错误信息（如有）</a:t>
                      </a:r>
                      <a:endParaRPr sz="1400"/>
                    </a:p>
                  </a:txBody>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pic>
        <p:nvPicPr>
          <p:cNvPr id="69"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70" name="直接连接符 3"/>
          <p:cNvCxnSpPr/>
          <p:nvPr/>
        </p:nvCxnSpPr>
        <p:spPr>
          <a:xfrm flipV="1">
            <a:off x="5387452" y="638907"/>
            <a:ext cx="6361635"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71" name="文本框 2"/>
          <p:cNvSpPr txBox="1"/>
          <p:nvPr/>
        </p:nvSpPr>
        <p:spPr>
          <a:xfrm>
            <a:off x="455613" y="454025"/>
            <a:ext cx="6362700" cy="39370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report-service —— 回测结果与报告生成服务</a:t>
            </a:r>
            <a:endParaRPr lang="en-US" sz="2000" b="1">
              <a:solidFill>
                <a:schemeClr val="accent1">
                  <a:alpha val="100000"/>
                </a:schemeClr>
              </a:solidFill>
              <a:latin typeface="思源黑体 CN Bold"/>
              <a:ea typeface="思源黑体 CN Bold"/>
              <a:cs typeface="思源黑体 CN Regular"/>
            </a:endParaRPr>
          </a:p>
        </p:txBody>
      </p:sp>
      <p:sp>
        <p:nvSpPr>
          <p:cNvPr id="72" name="矩形: 圆角 4"/>
          <p:cNvSpPr/>
          <p:nvPr/>
        </p:nvSpPr>
        <p:spPr>
          <a:xfrm>
            <a:off x="449848" y="1118698"/>
            <a:ext cx="11292305" cy="1870512"/>
          </a:xfrm>
          <a:prstGeom prst="roundRect">
            <a:avLst>
              <a:gd name="adj" fmla="val 5000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73" name="文本框 72"/>
          <p:cNvSpPr txBox="1"/>
          <p:nvPr/>
        </p:nvSpPr>
        <p:spPr>
          <a:xfrm>
            <a:off x="1038673" y="1460229"/>
            <a:ext cx="9518650" cy="922020"/>
          </a:xfrm>
          <a:prstGeom prst="rect">
            <a:avLst/>
          </a:prstGeom>
          <a:ln w="12700">
            <a:prstDash val="solid"/>
          </a:ln>
        </p:spPr>
        <p:txBody>
          <a:bodyPr>
            <a:spAutoFit/>
          </a:bodyPr>
          <a:p>
            <a:r>
              <a:rPr>
                <a:latin typeface="微软雅黑" panose="020B0503020204020204" charset="-122"/>
                <a:ea typeface="微软雅黑" panose="020B0503020204020204" charset="-122"/>
                <a:cs typeface="微软雅黑" panose="020B0503020204020204" charset="-122"/>
              </a:rPr>
              <a:t>report-service 负责从对象存储</a:t>
            </a:r>
            <a:r>
              <a:rPr b="1">
                <a:latin typeface="微软雅黑" panose="020B0503020204020204" charset="-122"/>
                <a:ea typeface="微软雅黑" panose="020B0503020204020204" charset="-122"/>
                <a:cs typeface="微软雅黑" panose="020B0503020204020204" charset="-122"/>
              </a:rPr>
              <a:t>获取回测结果</a:t>
            </a:r>
            <a:r>
              <a:rPr>
                <a:latin typeface="微软雅黑" panose="020B0503020204020204" charset="-122"/>
                <a:ea typeface="微软雅黑" panose="020B0503020204020204" charset="-122"/>
                <a:cs typeface="微软雅黑" panose="020B0503020204020204" charset="-122"/>
              </a:rPr>
              <a:t>数据，生成 HTML 格式的回测报告，并提供 REST 接口供前端查询。该服务订阅任务状态事件（仅处理成功任务），实现</a:t>
            </a:r>
            <a:r>
              <a:rPr b="1">
                <a:latin typeface="微软雅黑" panose="020B0503020204020204" charset="-122"/>
                <a:ea typeface="微软雅黑" panose="020B0503020204020204" charset="-122"/>
                <a:cs typeface="微软雅黑" panose="020B0503020204020204" charset="-122"/>
              </a:rPr>
              <a:t>异步报告生成和存储</a:t>
            </a:r>
            <a:r>
              <a:rPr>
                <a:latin typeface="微软雅黑" panose="020B0503020204020204" charset="-122"/>
                <a:ea typeface="微软雅黑" panose="020B0503020204020204" charset="-122"/>
                <a:cs typeface="微软雅黑" panose="020B0503020204020204" charset="-122"/>
              </a:rPr>
              <a:t>。</a:t>
            </a:r>
            <a:endParaRPr>
              <a:latin typeface="微软雅黑" panose="020B0503020204020204" charset="-122"/>
              <a:ea typeface="微软雅黑" panose="020B0503020204020204" charset="-122"/>
              <a:cs typeface="微软雅黑" panose="020B0503020204020204" charset="-122"/>
            </a:endParaRPr>
          </a:p>
        </p:txBody>
      </p:sp>
      <p:graphicFrame>
        <p:nvGraphicFramePr>
          <p:cNvPr id="74" name="表格 73"/>
          <p:cNvGraphicFramePr/>
          <p:nvPr/>
        </p:nvGraphicFramePr>
        <p:xfrm>
          <a:off x="922257" y="3587750"/>
          <a:ext cx="10160000" cy="1905000"/>
        </p:xfrm>
        <a:graphic>
          <a:graphicData uri="http://schemas.openxmlformats.org/drawingml/2006/table">
            <a:tbl>
              <a:tblPr firstRow="1" bandRow="1">
                <a:tableStyleId>{5C22544A-7EE6-4342-B048-85BDC9FD1C3A}</a:tableStyleId>
              </a:tblPr>
              <a:tblGrid>
                <a:gridCol w="5080000"/>
                <a:gridCol w="5080000"/>
              </a:tblGrid>
              <a:tr h="381000">
                <a:tc>
                  <a:txBody>
                    <a:bodyPr/>
                    <a:lstStyle/>
                    <a:p>
                      <a:pPr algn="ctr"/>
                      <a:r>
                        <a:rPr sz="1800"/>
                        <a:t>URL</a:t>
                      </a:r>
                      <a:endParaRPr sz="1800"/>
                    </a:p>
                  </a:txBody>
                  <a:tcPr/>
                </a:tc>
                <a:tc>
                  <a:txBody>
                    <a:bodyPr/>
                    <a:lstStyle/>
                    <a:p>
                      <a:pPr algn="ctr"/>
                      <a:r>
                        <a:t>描述（参数详见附录A）</a:t>
                      </a:r>
                    </a:p>
                  </a:txBody>
                  <a:tcPr/>
                </a:tc>
              </a:tr>
              <a:tr h="381000">
                <a:tc>
                  <a:txBody>
                    <a:bodyPr/>
                    <a:lstStyle/>
                    <a:p>
                      <a:r>
                        <a:t>POST /api/report</a:t>
                      </a:r>
                    </a:p>
                  </a:txBody>
                  <a:tcPr/>
                </a:tc>
                <a:tc>
                  <a:txBody>
                    <a:bodyPr/>
                    <a:lstStyle/>
                    <a:p>
                      <a:r>
                        <a:t>上传生成报告请求</a:t>
                      </a:r>
                    </a:p>
                  </a:txBody>
                  <a:tcPr/>
                </a:tc>
              </a:tr>
              <a:tr h="381000">
                <a:tc>
                  <a:txBody>
                    <a:bodyPr/>
                    <a:lstStyle/>
                    <a:p>
                      <a:r>
                        <a:t>GET /api/report/{taskId}</a:t>
                      </a:r>
                    </a:p>
                  </a:txBody>
                  <a:tcPr/>
                </a:tc>
                <a:tc>
                  <a:txBody>
                    <a:bodyPr/>
                    <a:lstStyle/>
                    <a:p>
                      <a:r>
                        <a:t>根据任务Id获取报告详情</a:t>
                      </a:r>
                    </a:p>
                  </a:txBody>
                  <a:tcPr/>
                </a:tc>
              </a:tr>
              <a:tr h="381000">
                <a:tc>
                  <a:txBody>
                    <a:bodyPr/>
                    <a:lstStyle/>
                    <a:p>
                      <a:r>
                        <a:t>GET /api/report</a:t>
                      </a:r>
                    </a:p>
                  </a:txBody>
                  <a:tcPr/>
                </a:tc>
                <a:tc>
                  <a:txBody>
                    <a:bodyPr/>
                    <a:lstStyle/>
                    <a:p>
                      <a:r>
                        <a:t>分页获取报告概要</a:t>
                      </a:r>
                    </a:p>
                  </a:txBody>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pic>
        <p:nvPicPr>
          <p:cNvPr id="76"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77" name="直接连接符 3"/>
          <p:cNvCxnSpPr/>
          <p:nvPr/>
        </p:nvCxnSpPr>
        <p:spPr>
          <a:xfrm flipV="1">
            <a:off x="5387452" y="638907"/>
            <a:ext cx="6361635"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78" name="文本框 2"/>
          <p:cNvSpPr txBox="1"/>
          <p:nvPr/>
        </p:nvSpPr>
        <p:spPr>
          <a:xfrm>
            <a:off x="455613" y="454025"/>
            <a:ext cx="6362700" cy="39370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report-service —— 回测结果与报告生成服务</a:t>
            </a:r>
            <a:endParaRPr lang="en-US" sz="2000" b="1">
              <a:solidFill>
                <a:schemeClr val="accent1">
                  <a:alpha val="100000"/>
                </a:schemeClr>
              </a:solidFill>
              <a:latin typeface="思源黑体 CN Bold"/>
              <a:ea typeface="思源黑体 CN Bold"/>
              <a:cs typeface="思源黑体 CN Regular"/>
            </a:endParaRPr>
          </a:p>
        </p:txBody>
      </p:sp>
      <p:graphicFrame>
        <p:nvGraphicFramePr>
          <p:cNvPr id="79" name="表格 78"/>
          <p:cNvGraphicFramePr/>
          <p:nvPr/>
        </p:nvGraphicFramePr>
        <p:xfrm>
          <a:off x="784674" y="1333500"/>
          <a:ext cx="10795000" cy="4191000"/>
        </p:xfrm>
        <a:graphic>
          <a:graphicData uri="http://schemas.openxmlformats.org/drawingml/2006/table">
            <a:tbl>
              <a:tblPr firstRow="1" bandRow="1">
                <a:tableStyleId>{5C22544A-7EE6-4342-B048-85BDC9FD1C3A}</a:tableStyleId>
              </a:tblPr>
              <a:tblGrid>
                <a:gridCol w="1682750"/>
                <a:gridCol w="1720850"/>
                <a:gridCol w="1244600"/>
                <a:gridCol w="2901950"/>
                <a:gridCol w="3244850"/>
              </a:tblGrid>
              <a:tr h="381000">
                <a:tc>
                  <a:txBody>
                    <a:bodyPr/>
                    <a:lstStyle/>
                    <a:p>
                      <a:pPr algn="ctr"/>
                      <a:r>
                        <a:t>功能</a:t>
                      </a:r>
                    </a:p>
                  </a:txBody>
                  <a:tcPr/>
                </a:tc>
                <a:tc>
                  <a:txBody>
                    <a:bodyPr/>
                    <a:lstStyle/>
                    <a:p>
                      <a:pPr marL="0" indent="0" algn="ctr" defTabSz="914400">
                        <a:lnSpc>
                          <a:spcPct val="100000"/>
                        </a:lnSpc>
                      </a:pPr>
                      <a:r>
                        <a:rPr lang="en-US" sz="1800">
                          <a:solidFill>
                            <a:schemeClr val="lt1">
                              <a:alpha val="100000"/>
                            </a:schemeClr>
                          </a:solidFill>
                          <a:latin typeface="思源黑体 CN Regular"/>
                          <a:ea typeface="思源黑体 CN Regular"/>
                          <a:sym typeface="+mn-ea"/>
                        </a:rPr>
                        <a:t>Topic/Tag</a:t>
                      </a:r>
                      <a:endParaRPr lang="zh-CN" sz="1800" b="1" i="0" u="none" strike="noStrike">
                        <a:solidFill>
                          <a:schemeClr val="lt1">
                            <a:alpha val="100000"/>
                          </a:schemeClr>
                        </a:solidFill>
                        <a:latin typeface="思源黑体 CN Regular"/>
                        <a:ea typeface="思源黑体 CN Regular"/>
                        <a:cs typeface="+mn-cs"/>
                      </a:endParaRPr>
                    </a:p>
                  </a:txBody>
                  <a:tcPr/>
                </a:tc>
                <a:tc>
                  <a:txBody>
                    <a:bodyPr/>
                    <a:lstStyle/>
                    <a:p>
                      <a:pPr marL="0" indent="0" algn="ctr" defTabSz="914400">
                        <a:lnSpc>
                          <a:spcPct val="100000"/>
                        </a:lnSpc>
                      </a:pPr>
                      <a:r>
                        <a:rPr lang="zh-CN" altLang="en-US" sz="1800">
                          <a:solidFill>
                            <a:schemeClr val="lt1">
                              <a:alpha val="100000"/>
                            </a:schemeClr>
                          </a:solidFill>
                          <a:latin typeface="思源黑体 CN Regular"/>
                          <a:ea typeface="思源黑体 CN Regular"/>
                          <a:sym typeface="+mn-ea"/>
                        </a:rPr>
                        <a:t>消息方向</a:t>
                      </a:r>
                      <a:endParaRPr lang="zh-CN" sz="1800" b="1" i="0" u="none" strike="noStrike">
                        <a:solidFill>
                          <a:schemeClr val="lt1">
                            <a:alpha val="100000"/>
                          </a:schemeClr>
                        </a:solidFill>
                        <a:latin typeface="思源黑体 CN Regular"/>
                        <a:ea typeface="思源黑体 CN Regular"/>
                        <a:cs typeface="+mn-cs"/>
                      </a:endParaRPr>
                    </a:p>
                  </a:txBody>
                  <a:tcPr/>
                </a:tc>
                <a:tc>
                  <a:txBody>
                    <a:bodyPr/>
                    <a:lstStyle/>
                    <a:p>
                      <a:pPr marL="0" indent="0" algn="ctr" defTabSz="914400">
                        <a:lnSpc>
                          <a:spcPct val="100000"/>
                        </a:lnSpc>
                      </a:pPr>
                      <a:r>
                        <a:rPr lang="zh-CN" sz="1800" b="1" i="0" u="none" strike="noStrike">
                          <a:solidFill>
                            <a:schemeClr val="lt1">
                              <a:alpha val="100000"/>
                            </a:schemeClr>
                          </a:solidFill>
                          <a:latin typeface="思源黑体 CN Regular"/>
                          <a:ea typeface="思源黑体 CN Regular"/>
                          <a:cs typeface="+mn-cs"/>
                        </a:rPr>
                        <a:t>描述</a:t>
                      </a:r>
                      <a:endParaRPr lang="zh-CN" sz="1800" b="1" i="0" u="none" strike="noStrike">
                        <a:solidFill>
                          <a:schemeClr val="lt1">
                            <a:alpha val="100000"/>
                          </a:schemeClr>
                        </a:solidFill>
                        <a:latin typeface="思源黑体 CN Regular"/>
                        <a:ea typeface="思源黑体 CN Regular"/>
                        <a:cs typeface="+mn-cs"/>
                      </a:endParaRPr>
                    </a:p>
                  </a:txBody>
                  <a:tcPr/>
                </a:tc>
                <a:tc>
                  <a:txBody>
                    <a:bodyPr/>
                    <a:lstStyle/>
                    <a:p>
                      <a:pPr marL="0" indent="0" algn="ctr" defTabSz="914400">
                        <a:lnSpc>
                          <a:spcPct val="100000"/>
                        </a:lnSpc>
                      </a:pPr>
                      <a:r>
                        <a:rPr lang="zh-CN" sz="1800" b="1" i="0" u="none" strike="noStrike">
                          <a:solidFill>
                            <a:schemeClr val="lt1">
                              <a:alpha val="100000"/>
                            </a:schemeClr>
                          </a:solidFill>
                          <a:latin typeface="思源黑体 CN Regular"/>
                          <a:ea typeface="思源黑体 CN Regular"/>
                          <a:cs typeface="+mn-cs"/>
                        </a:rPr>
                        <a:t>消息字段</a:t>
                      </a:r>
                      <a:endParaRPr lang="zh-CN" sz="1800" b="1" i="0" u="none" strike="noStrike">
                        <a:solidFill>
                          <a:schemeClr val="lt1">
                            <a:alpha val="100000"/>
                          </a:schemeClr>
                        </a:solidFill>
                        <a:latin typeface="思源黑体 CN Regular"/>
                        <a:ea typeface="思源黑体 CN Regular"/>
                        <a:cs typeface="+mn-cs"/>
                      </a:endParaRPr>
                    </a:p>
                  </a:txBody>
                  <a:tcPr/>
                </a:tc>
              </a:tr>
              <a:tr h="381000">
                <a:tc>
                  <a:txBody>
                    <a:bodyPr/>
                    <a:lstStyle/>
                    <a:p>
                      <a:r>
                        <a:rPr lang="zh-CN" sz="1600"/>
                        <a:t>接收任务状态事件</a:t>
                      </a:r>
                      <a:endParaRPr lang="zh-CN" sz="1600"/>
                    </a:p>
                  </a:txBody>
                  <a:tcPr/>
                </a:tc>
                <a:tc>
                  <a:txBody>
                    <a:bodyPr/>
                    <a:lstStyle/>
                    <a:p>
                      <a:r>
                        <a:rPr lang="en-US" sz="1600"/>
                        <a:t>TASK_STATUS_TOPIC（tag =SUCCESS）</a:t>
                      </a:r>
                      <a:endParaRPr lang="en-US" sz="1600"/>
                    </a:p>
                  </a:txBody>
                  <a:tcPr/>
                </a:tc>
                <a:tc>
                  <a:txBody>
                    <a:bodyPr/>
                    <a:lstStyle/>
                    <a:p>
                      <a:r>
                        <a:rPr lang="zh-CN" sz="1600"/>
                        <a:t>消费</a:t>
                      </a:r>
                      <a:endParaRPr lang="zh-CN" sz="1600"/>
                    </a:p>
                  </a:txBody>
                  <a:tcPr/>
                </a:tc>
                <a:tc>
                  <a:txBody>
                    <a:bodyPr/>
                    <a:lstStyle/>
                    <a:p>
                      <a:r>
                        <a:rPr lang="zh-CN" sz="1600"/>
                        <a:t>仅处理 tag 为 SUCCESS 的任务状态消息，从 腾讯云COS 获取 CSV 数据生成 HTML 报告。</a:t>
                      </a:r>
                      <a:endParaRPr lang="zh-CN" sz="1600"/>
                    </a:p>
                  </a:txBody>
                  <a:tcPr/>
                </a:tc>
                <a:tc>
                  <a:txBody>
                    <a:bodyPr/>
                    <a:lstStyle/>
                    <a:p>
                      <a:r>
                        <a:rPr lang="en-US" sz="1600"/>
                        <a:t>TaskStatusMessage</a:t>
                      </a:r>
                      <a:endParaRPr lang="en-US" sz="1600"/>
                    </a:p>
                    <a:p>
                      <a:r>
                        <a:rPr lang="en-US" sz="1600"/>
                        <a:t>- taskId: 任务 ID</a:t>
                      </a:r>
                      <a:endParaRPr lang="en-US" sz="1600"/>
                    </a:p>
                    <a:p>
                      <a:r>
                        <a:rPr lang="en-US" sz="1600"/>
                        <a:t>- userId: 用户 ID</a:t>
                      </a:r>
                      <a:endParaRPr lang="en-US" sz="1600"/>
                    </a:p>
                    <a:p>
                      <a:r>
                        <a:rPr lang="en-US" sz="1600"/>
                        <a:t>- statusCode: 当前任务状态</a:t>
                      </a:r>
                      <a:endParaRPr lang="en-US" sz="1600"/>
                    </a:p>
                    <a:p>
                      <a:r>
                        <a:rPr lang="en-US" sz="1600"/>
                        <a:t>- errorMessage: 错误信息（如有）</a:t>
                      </a:r>
                      <a:endParaRPr lang="en-US" sz="1600"/>
                    </a:p>
                  </a:txBody>
                  <a:tcPr/>
                </a:tc>
              </a:tr>
            </a:tbl>
          </a:graphicData>
        </a:graphic>
      </p:graphicFrame>
      <p:graphicFrame>
        <p:nvGraphicFramePr>
          <p:cNvPr id="80" name="表格 79"/>
          <p:cNvGraphicFramePr/>
          <p:nvPr/>
        </p:nvGraphicFramePr>
        <p:xfrm>
          <a:off x="784674" y="3840213"/>
          <a:ext cx="10795000" cy="2120900"/>
        </p:xfrm>
        <a:graphic>
          <a:graphicData uri="http://schemas.openxmlformats.org/drawingml/2006/table">
            <a:tbl>
              <a:tblPr firstRow="1" bandRow="1">
                <a:tableStyleId>{5C22544A-7EE6-4342-B048-85BDC9FD1C3A}</a:tableStyleId>
              </a:tblPr>
              <a:tblGrid>
                <a:gridCol w="1816100"/>
                <a:gridCol w="2063750"/>
                <a:gridCol w="2159000"/>
                <a:gridCol w="2470150"/>
                <a:gridCol w="2286000"/>
              </a:tblGrid>
              <a:tr h="381000">
                <a:tc>
                  <a:txBody>
                    <a:bodyPr/>
                    <a:lstStyle/>
                    <a:p>
                      <a:pPr algn="ctr"/>
                      <a:r>
                        <a:t>功能</a:t>
                      </a:r>
                    </a:p>
                  </a:txBody>
                  <a:tcPr/>
                </a:tc>
                <a:tc>
                  <a:txBody>
                    <a:bodyPr/>
                    <a:lstStyle/>
                    <a:p>
                      <a:pPr marL="0" indent="0" algn="ctr" defTabSz="914400">
                        <a:lnSpc>
                          <a:spcPct val="100000"/>
                        </a:lnSpc>
                      </a:pPr>
                      <a:r>
                        <a:t>操作类型</a:t>
                      </a:r>
                    </a:p>
                  </a:txBody>
                  <a:tcPr/>
                </a:tc>
                <a:tc>
                  <a:txBody>
                    <a:bodyPr/>
                    <a:lstStyle/>
                    <a:p>
                      <a:pPr marL="0" indent="0" algn="ctr" defTabSz="914400">
                        <a:lnSpc>
                          <a:spcPct val="100000"/>
                        </a:lnSpc>
                      </a:pPr>
                      <a:r>
                        <a:t>描述</a:t>
                      </a:r>
                    </a:p>
                  </a:txBody>
                  <a:tcPr/>
                </a:tc>
                <a:tc>
                  <a:txBody>
                    <a:bodyPr/>
                    <a:lstStyle/>
                    <a:p>
                      <a:pPr marL="0" indent="0" algn="ctr" defTabSz="914400">
                        <a:lnSpc>
                          <a:spcPct val="100000"/>
                        </a:lnSpc>
                      </a:pPr>
                      <a:r>
                        <a:t>请求参数</a:t>
                      </a:r>
                    </a:p>
                  </a:txBody>
                  <a:tcPr/>
                </a:tc>
                <a:tc>
                  <a:txBody>
                    <a:bodyPr/>
                    <a:lstStyle/>
                    <a:p>
                      <a:pPr marL="0" indent="0" algn="ctr" defTabSz="914400">
                        <a:lnSpc>
                          <a:spcPct val="100000"/>
                        </a:lnSpc>
                      </a:pPr>
                      <a:r>
                        <a:t>返回内容</a:t>
                      </a:r>
                    </a:p>
                  </a:txBody>
                  <a:tcPr/>
                </a:tc>
              </a:tr>
              <a:tr h="381000">
                <a:tc>
                  <a:txBody>
                    <a:bodyPr/>
                    <a:lstStyle/>
                    <a:p>
                      <a:r>
                        <a:t>下载任务结果</a:t>
                      </a:r>
                    </a:p>
                  </a:txBody>
                  <a:tcPr/>
                </a:tc>
                <a:tc>
                  <a:txBody>
                    <a:bodyPr/>
                    <a:lstStyle/>
                    <a:p>
                      <a:r>
                        <a:rPr lang="en-US"/>
                        <a:t>GET /download</a:t>
                      </a:r>
                      <a:endParaRPr lang="en-US"/>
                    </a:p>
                  </a:txBody>
                  <a:tcPr/>
                </a:tc>
                <a:tc>
                  <a:txBody>
                    <a:bodyPr/>
                    <a:lstStyle/>
                    <a:p>
                      <a:r>
                        <a:t>report-service 或其他消费者获取回测结果 CSV 以生成报告或分析</a:t>
                      </a:r>
                    </a:p>
                  </a:txBody>
                  <a:tcPr/>
                </a:tc>
                <a:tc>
                  <a:txBody>
                    <a:bodyPr/>
                    <a:lstStyle/>
                    <a:p>
                      <a:r>
                        <a:t>- bucketName: 存储桶名称- objectKey: 对象路径- downloadPath: 本地保存路径</a:t>
                      </a:r>
                    </a:p>
                  </a:txBody>
                  <a:tcPr/>
                </a:tc>
                <a:tc>
                  <a:txBody>
                    <a:bodyPr/>
                    <a:lstStyle/>
                    <a:p>
                      <a:r>
                        <a:t>文件写入本地或输入流返回</a:t>
                      </a:r>
                    </a:p>
                  </a:txBody>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70" name=""/>
        <p:cNvGrpSpPr/>
        <p:nvPr/>
      </p:nvGrpSpPr>
      <p:grpSpPr>
        <a:xfrm>
          <a:off x="0" y="0"/>
          <a:ext cx="0" cy="0"/>
          <a:chOff x="0" y="0"/>
          <a:chExt cx="0" cy="0"/>
        </a:xfrm>
      </p:grpSpPr>
      <p:pic>
        <p:nvPicPr>
          <p:cNvPr id="171" name="图片 17" descr="背景图案&#10;&#10;AI 生成的内容可能不正确。"/>
          <p:cNvPicPr>
            <a:picLocks noChangeAspect="1"/>
          </p:cNvPicPr>
          <p:nvPr/>
        </p:nvPicPr>
        <p:blipFill>
          <a:blip r:embed="rId1"/>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72" name="文本框 3"/>
          <p:cNvSpPr txBox="1"/>
          <p:nvPr/>
        </p:nvSpPr>
        <p:spPr>
          <a:xfrm>
            <a:off x="458138" y="695404"/>
            <a:ext cx="2142583" cy="1015663"/>
          </a:xfrm>
          <a:prstGeom prst="rect">
            <a:avLst/>
          </a:prstGeom>
          <a:noFill/>
        </p:spPr>
        <p:txBody>
          <a:bodyPr wrap="square" rtlCol="0">
            <a:spAutoFit/>
          </a:bodyPr>
          <a:lstStyle/>
          <a:p>
            <a:pPr algn="ctr"/>
            <a:r>
              <a:rPr lang="zh-CN" altLang="en-US" sz="6000" b="1" i="1" dirty="0">
                <a:solidFill>
                  <a:schemeClr val="accent1"/>
                </a:solidFill>
                <a:latin typeface="+mj-ea"/>
                <a:ea typeface="+mj-ea"/>
                <a:cs typeface="思源黑体 CN Regular" panose="020B0500000000000000" charset="-122"/>
              </a:rPr>
              <a:t>目录</a:t>
            </a:r>
            <a:endParaRPr lang="zh-CN" altLang="en-US" sz="6000" b="1" i="1" dirty="0">
              <a:solidFill>
                <a:schemeClr val="accent1"/>
              </a:solidFill>
              <a:latin typeface="+mj-ea"/>
              <a:ea typeface="+mj-ea"/>
              <a:cs typeface="思源黑体 CN Regular" panose="020B0500000000000000" charset="-122"/>
            </a:endParaRPr>
          </a:p>
        </p:txBody>
      </p:sp>
      <p:grpSp>
        <p:nvGrpSpPr>
          <p:cNvPr id="173" name="组合 24"/>
          <p:cNvGrpSpPr/>
          <p:nvPr/>
        </p:nvGrpSpPr>
        <p:grpSpPr>
          <a:xfrm rot="0">
            <a:off x="455612" y="3352988"/>
            <a:ext cx="2229774" cy="2171511"/>
            <a:chOff x="455612" y="2298700"/>
            <a:chExt cx="2605088" cy="3149600"/>
          </a:xfrm>
        </p:grpSpPr>
        <p:sp>
          <p:nvSpPr>
            <p:cNvPr id="174" name="矩形: 圆角 7"/>
            <p:cNvSpPr/>
            <p:nvPr/>
          </p:nvSpPr>
          <p:spPr>
            <a:xfrm>
              <a:off x="455612" y="2298700"/>
              <a:ext cx="2605088" cy="3149600"/>
            </a:xfrm>
            <a:prstGeom prst="roundRect">
              <a:avLst/>
            </a:prstGeom>
            <a:solidFill>
              <a:schemeClr val="bg1"/>
            </a:solidFill>
            <a:ln>
              <a:noFill/>
            </a:ln>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5"/>
            <p:cNvSpPr/>
            <p:nvPr/>
          </p:nvSpPr>
          <p:spPr>
            <a:xfrm>
              <a:off x="1417893" y="3049609"/>
              <a:ext cx="680526" cy="680526"/>
            </a:xfrm>
            <a:prstGeom prst="ellipse">
              <a:avLst/>
            </a:prstGeom>
            <a:gradFill>
              <a:gsLst>
                <a:gs pos="0">
                  <a:schemeClr val="accent1"/>
                </a:gs>
                <a:gs pos="100000">
                  <a:schemeClr val="accent1">
                    <a:lumMod val="60000"/>
                    <a:lumOff val="40000"/>
                  </a:schemeClr>
                </a:gs>
              </a:gsLst>
              <a:lin ang="2700000" scaled="0"/>
            </a:gradFill>
            <a:ln>
              <a:noFill/>
            </a:ln>
            <a:effectLst>
              <a:outerShdw blurRad="381000" dist="1905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sp>
          <p:nvSpPr>
            <p:cNvPr id="176" name="文本框 6"/>
            <p:cNvSpPr txBox="1"/>
            <p:nvPr/>
          </p:nvSpPr>
          <p:spPr>
            <a:xfrm>
              <a:off x="1478271" y="3049609"/>
              <a:ext cx="559770" cy="461664"/>
            </a:xfrm>
            <a:prstGeom prst="rect">
              <a:avLst/>
            </a:prstGeom>
            <a:noFill/>
          </p:spPr>
          <p:txBody>
            <a:bodyPr wrap="none" rtlCol="0">
              <a:spAutoFit/>
            </a:bodyPr>
            <a:lstStyle/>
            <a:p>
              <a:pPr algn="ctr"/>
              <a:r>
                <a:rPr lang="en-US" altLang="zh-CN" sz="2400" dirty="0">
                  <a:solidFill>
                    <a:schemeClr val="bg1"/>
                  </a:solidFill>
                  <a:latin typeface="+mj-ea"/>
                  <a:ea typeface="+mj-ea"/>
                  <a:cs typeface="思源黑体 CN Regular" panose="020B0500000000000000" charset="-122"/>
                </a:rPr>
                <a:t>01</a:t>
              </a:r>
              <a:endParaRPr lang="zh-CN" altLang="en-US" sz="2400" dirty="0">
                <a:solidFill>
                  <a:schemeClr val="bg1"/>
                </a:solidFill>
                <a:latin typeface="+mj-ea"/>
                <a:ea typeface="+mj-ea"/>
                <a:cs typeface="思源黑体 CN Regular" panose="020B0500000000000000" charset="-122"/>
              </a:endParaRPr>
            </a:p>
          </p:txBody>
        </p:sp>
        <p:sp>
          <p:nvSpPr>
            <p:cNvPr id="177" name="文本框 12"/>
            <p:cNvSpPr txBox="1"/>
            <p:nvPr/>
          </p:nvSpPr>
          <p:spPr>
            <a:xfrm>
              <a:off x="595439" y="3983511"/>
              <a:ext cx="2330450" cy="431800"/>
            </a:xfrm>
            <a:prstGeom prst="rect">
              <a:avLst/>
            </a:prstGeom>
            <a:noFill/>
          </p:spPr>
          <p:txBody>
            <a:bodyPr wrap="square" rtlCol="0">
              <a:spAutoFit/>
            </a:bodyPr>
            <a:lstStyle/>
            <a:p>
              <a:pPr algn="ctr"/>
              <a:r>
                <a:rPr lang="zh-CN" sz="2200" b="1">
                  <a:latin typeface="思源黑体 CN Bold"/>
                  <a:ea typeface="思源黑体 CN Bold"/>
                  <a:cs typeface="思源黑体 CN Regular"/>
                </a:rPr>
                <a:t>项目背景与动机</a:t>
              </a:r>
              <a:endParaRPr lang="zh-CN" sz="2200" b="1">
                <a:latin typeface="思源黑体 CN Bold"/>
                <a:ea typeface="思源黑体 CN Bold"/>
                <a:cs typeface="思源黑体 CN Regular"/>
              </a:endParaRPr>
            </a:p>
          </p:txBody>
        </p:sp>
      </p:grpSp>
      <p:grpSp>
        <p:nvGrpSpPr>
          <p:cNvPr id="178" name="组合 25"/>
          <p:cNvGrpSpPr/>
          <p:nvPr/>
        </p:nvGrpSpPr>
        <p:grpSpPr>
          <a:xfrm rot="0">
            <a:off x="2787319" y="3013796"/>
            <a:ext cx="2325433" cy="2269547"/>
            <a:chOff x="3355975" y="2120899"/>
            <a:chExt cx="2605088" cy="3149600"/>
          </a:xfrm>
        </p:grpSpPr>
        <p:sp>
          <p:nvSpPr>
            <p:cNvPr id="179" name="矩形: 圆角 9"/>
            <p:cNvSpPr/>
            <p:nvPr/>
          </p:nvSpPr>
          <p:spPr>
            <a:xfrm>
              <a:off x="3355975" y="2120900"/>
              <a:ext cx="2605088" cy="3149600"/>
            </a:xfrm>
            <a:prstGeom prst="roundRect">
              <a:avLst/>
            </a:prstGeom>
            <a:solidFill>
              <a:schemeClr val="accent1"/>
            </a:solidFill>
            <a:ln>
              <a:noFill/>
            </a:ln>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20"/>
            <p:cNvSpPr/>
            <p:nvPr/>
          </p:nvSpPr>
          <p:spPr>
            <a:xfrm>
              <a:off x="4318256" y="2877363"/>
              <a:ext cx="680526" cy="680526"/>
            </a:xfrm>
            <a:prstGeom prst="ellipse">
              <a:avLst/>
            </a:prstGeom>
            <a:gradFill>
              <a:gsLst>
                <a:gs pos="0">
                  <a:schemeClr val="accent1">
                    <a:lumMod val="20000"/>
                    <a:lumOff val="80000"/>
                  </a:schemeClr>
                </a:gs>
                <a:gs pos="100000">
                  <a:schemeClr val="bg1"/>
                </a:gs>
              </a:gsLst>
              <a:lin ang="2700000" scaled="0"/>
            </a:gradFill>
            <a:ln>
              <a:noFill/>
            </a:ln>
            <a:effectLst>
              <a:outerShdw blurRad="381000" dist="1905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sp>
          <p:nvSpPr>
            <p:cNvPr id="181" name="文本框 21"/>
            <p:cNvSpPr txBox="1"/>
            <p:nvPr/>
          </p:nvSpPr>
          <p:spPr>
            <a:xfrm>
              <a:off x="4377435" y="2892178"/>
              <a:ext cx="546946" cy="461665"/>
            </a:xfrm>
            <a:prstGeom prst="rect">
              <a:avLst/>
            </a:prstGeom>
            <a:noFill/>
          </p:spPr>
          <p:txBody>
            <a:bodyPr wrap="none" rtlCol="0">
              <a:spAutoFit/>
            </a:bodyPr>
            <a:lstStyle/>
            <a:p>
              <a:pPr algn="ctr"/>
              <a:r>
                <a:rPr lang="en-US" altLang="zh-CN" sz="2400" dirty="0">
                  <a:solidFill>
                    <a:schemeClr val="accent1"/>
                  </a:solidFill>
                  <a:latin typeface="+mj-ea"/>
                  <a:ea typeface="+mj-ea"/>
                  <a:cs typeface="思源黑体 CN Regular" panose="020B0500000000000000" charset="-122"/>
                </a:rPr>
                <a:t>02</a:t>
              </a:r>
              <a:endParaRPr lang="zh-CN" altLang="en-US" sz="2400" dirty="0">
                <a:solidFill>
                  <a:schemeClr val="accent1"/>
                </a:solidFill>
                <a:latin typeface="+mj-ea"/>
                <a:ea typeface="+mj-ea"/>
                <a:cs typeface="思源黑体 CN Regular" panose="020B0500000000000000" charset="-122"/>
              </a:endParaRPr>
            </a:p>
          </p:txBody>
        </p:sp>
        <p:sp>
          <p:nvSpPr>
            <p:cNvPr id="182" name="文本框 22"/>
            <p:cNvSpPr txBox="1"/>
            <p:nvPr/>
          </p:nvSpPr>
          <p:spPr>
            <a:xfrm>
              <a:off x="3495803" y="3811265"/>
              <a:ext cx="2330450" cy="425450"/>
            </a:xfrm>
            <a:prstGeom prst="rect">
              <a:avLst/>
            </a:prstGeom>
            <a:noFill/>
          </p:spPr>
          <p:txBody>
            <a:bodyPr wrap="square" rtlCol="0">
              <a:spAutoFit/>
            </a:bodyPr>
            <a:lstStyle/>
            <a:p>
              <a:pPr algn="ctr"/>
              <a:r>
                <a:rPr lang="zh-CN" sz="2200" b="1">
                  <a:solidFill>
                    <a:schemeClr val="bg1">
                      <a:alpha val="100000"/>
                    </a:schemeClr>
                  </a:solidFill>
                  <a:latin typeface="思源黑体 CN Bold"/>
                  <a:ea typeface="思源黑体 CN Bold"/>
                  <a:cs typeface="思源黑体 CN Regular"/>
                </a:rPr>
                <a:t>系统架构与实现</a:t>
              </a:r>
              <a:endParaRPr lang="zh-CN" sz="2200" b="1">
                <a:solidFill>
                  <a:schemeClr val="bg1">
                    <a:alpha val="100000"/>
                  </a:schemeClr>
                </a:solidFill>
                <a:latin typeface="思源黑体 CN Bold"/>
                <a:ea typeface="思源黑体 CN Bold"/>
                <a:cs typeface="思源黑体 CN Regular"/>
              </a:endParaRPr>
            </a:p>
          </p:txBody>
        </p:sp>
      </p:grpSp>
      <p:grpSp>
        <p:nvGrpSpPr>
          <p:cNvPr id="183" name="组合 26"/>
          <p:cNvGrpSpPr/>
          <p:nvPr/>
        </p:nvGrpSpPr>
        <p:grpSpPr>
          <a:xfrm rot="0">
            <a:off x="5219164" y="3433996"/>
            <a:ext cx="2080257" cy="2171509"/>
            <a:chOff x="455612" y="2298700"/>
            <a:chExt cx="2605088" cy="3149599"/>
          </a:xfrm>
        </p:grpSpPr>
        <p:sp>
          <p:nvSpPr>
            <p:cNvPr id="184" name="矩形: 圆角 27"/>
            <p:cNvSpPr/>
            <p:nvPr/>
          </p:nvSpPr>
          <p:spPr>
            <a:xfrm>
              <a:off x="455612" y="2298700"/>
              <a:ext cx="2605088" cy="3149600"/>
            </a:xfrm>
            <a:prstGeom prst="roundRect">
              <a:avLst/>
            </a:prstGeom>
            <a:solidFill>
              <a:schemeClr val="bg1"/>
            </a:solidFill>
            <a:ln>
              <a:noFill/>
            </a:ln>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28"/>
            <p:cNvSpPr/>
            <p:nvPr/>
          </p:nvSpPr>
          <p:spPr>
            <a:xfrm>
              <a:off x="1417893" y="3049609"/>
              <a:ext cx="680526" cy="680526"/>
            </a:xfrm>
            <a:prstGeom prst="ellipse">
              <a:avLst/>
            </a:prstGeom>
            <a:gradFill>
              <a:gsLst>
                <a:gs pos="0">
                  <a:schemeClr val="accent1"/>
                </a:gs>
                <a:gs pos="100000">
                  <a:schemeClr val="accent1">
                    <a:lumMod val="60000"/>
                    <a:lumOff val="40000"/>
                  </a:schemeClr>
                </a:gs>
              </a:gsLst>
              <a:lin ang="2700000" scaled="0"/>
            </a:gradFill>
            <a:ln>
              <a:noFill/>
            </a:ln>
            <a:effectLst>
              <a:outerShdw blurRad="381000" dist="1905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sp>
          <p:nvSpPr>
            <p:cNvPr id="186" name="文本框 29"/>
            <p:cNvSpPr txBox="1"/>
            <p:nvPr/>
          </p:nvSpPr>
          <p:spPr>
            <a:xfrm>
              <a:off x="1487191" y="3041545"/>
              <a:ext cx="546945" cy="461664"/>
            </a:xfrm>
            <a:prstGeom prst="rect">
              <a:avLst/>
            </a:prstGeom>
            <a:noFill/>
          </p:spPr>
          <p:txBody>
            <a:bodyPr wrap="none" rtlCol="0">
              <a:spAutoFit/>
            </a:bodyPr>
            <a:lstStyle/>
            <a:p>
              <a:pPr algn="ctr"/>
              <a:r>
                <a:rPr lang="en-US" altLang="zh-CN" sz="2400" dirty="0">
                  <a:solidFill>
                    <a:schemeClr val="bg1"/>
                  </a:solidFill>
                  <a:latin typeface="+mj-ea"/>
                  <a:ea typeface="+mj-ea"/>
                  <a:cs typeface="思源黑体 CN Regular" panose="020B0500000000000000" charset="-122"/>
                </a:rPr>
                <a:t>03</a:t>
              </a:r>
              <a:endParaRPr lang="zh-CN" altLang="en-US" sz="2400" dirty="0">
                <a:solidFill>
                  <a:schemeClr val="bg1"/>
                </a:solidFill>
                <a:latin typeface="+mj-ea"/>
                <a:ea typeface="+mj-ea"/>
                <a:cs typeface="思源黑体 CN Regular" panose="020B0500000000000000" charset="-122"/>
              </a:endParaRPr>
            </a:p>
          </p:txBody>
        </p:sp>
        <p:sp>
          <p:nvSpPr>
            <p:cNvPr id="187" name="文本框 30"/>
            <p:cNvSpPr txBox="1"/>
            <p:nvPr/>
          </p:nvSpPr>
          <p:spPr>
            <a:xfrm>
              <a:off x="595439" y="3983511"/>
              <a:ext cx="2330450" cy="425450"/>
            </a:xfrm>
            <a:prstGeom prst="rect">
              <a:avLst/>
            </a:prstGeom>
            <a:noFill/>
          </p:spPr>
          <p:txBody>
            <a:bodyPr wrap="square" rtlCol="0">
              <a:spAutoFit/>
            </a:bodyPr>
            <a:lstStyle/>
            <a:p>
              <a:pPr marL="0" lvl="0" algn="ctr" defTabSz="914400">
                <a:lnSpc>
                  <a:spcPct val="100000"/>
                </a:lnSpc>
                <a:defRPr sz="1800">
                  <a:solidFill>
                    <a:schemeClr val="tx1">
                      <a:alpha val="100000"/>
                    </a:schemeClr>
                  </a:solidFill>
                  <a:latin typeface="思源黑体 CN Regular"/>
                  <a:ea typeface="思源黑体 CN Regular"/>
                  <a:cs typeface="+mn-cs"/>
                </a:defRPr>
              </a:pPr>
              <a:r>
                <a:rPr lang="zh-CN" sz="2200" b="1" i="0" u="none" strike="noStrike">
                  <a:solidFill>
                    <a:schemeClr val="tx1">
                      <a:alpha val="100000"/>
                    </a:schemeClr>
                  </a:solidFill>
                  <a:latin typeface="思源黑体 CN Bold"/>
                  <a:ea typeface="思源黑体 CN Bold"/>
                  <a:cs typeface="思源黑体 CN Regular"/>
                </a:rPr>
                <a:t>工程亮点</a:t>
              </a:r>
              <a:endParaRPr lang="zh-CN" sz="2200" b="1" i="0" u="none" strike="noStrike">
                <a:solidFill>
                  <a:schemeClr val="tx1">
                    <a:alpha val="100000"/>
                  </a:schemeClr>
                </a:solidFill>
                <a:latin typeface="思源黑体 CN Bold"/>
                <a:ea typeface="思源黑体 CN Bold"/>
                <a:cs typeface="思源黑体 CN Regular"/>
              </a:endParaRPr>
            </a:p>
          </p:txBody>
        </p:sp>
      </p:grpSp>
      <p:grpSp>
        <p:nvGrpSpPr>
          <p:cNvPr id="188" name="组合 32"/>
          <p:cNvGrpSpPr/>
          <p:nvPr/>
        </p:nvGrpSpPr>
        <p:grpSpPr>
          <a:xfrm rot="0">
            <a:off x="7405833" y="3146089"/>
            <a:ext cx="2229804" cy="2171510"/>
            <a:chOff x="3355975" y="2120900"/>
            <a:chExt cx="2912096" cy="3149599"/>
          </a:xfrm>
        </p:grpSpPr>
        <p:sp>
          <p:nvSpPr>
            <p:cNvPr id="189" name="矩形: 圆角 33"/>
            <p:cNvSpPr/>
            <p:nvPr/>
          </p:nvSpPr>
          <p:spPr>
            <a:xfrm>
              <a:off x="3355975" y="2120900"/>
              <a:ext cx="2912097" cy="3149600"/>
            </a:xfrm>
            <a:prstGeom prst="roundRect">
              <a:avLst/>
            </a:prstGeom>
            <a:solidFill>
              <a:schemeClr val="accent1"/>
            </a:solidFill>
            <a:ln>
              <a:noFill/>
            </a:ln>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34"/>
            <p:cNvSpPr/>
            <p:nvPr/>
          </p:nvSpPr>
          <p:spPr>
            <a:xfrm>
              <a:off x="4318256" y="2877363"/>
              <a:ext cx="680526" cy="680526"/>
            </a:xfrm>
            <a:prstGeom prst="ellipse">
              <a:avLst/>
            </a:prstGeom>
            <a:gradFill>
              <a:gsLst>
                <a:gs pos="0">
                  <a:schemeClr val="accent1">
                    <a:lumMod val="20000"/>
                    <a:lumOff val="80000"/>
                  </a:schemeClr>
                </a:gs>
                <a:gs pos="100000">
                  <a:schemeClr val="bg1"/>
                </a:gs>
              </a:gsLst>
              <a:lin ang="2700000" scaled="0"/>
            </a:gradFill>
            <a:ln>
              <a:noFill/>
            </a:ln>
            <a:effectLst>
              <a:outerShdw blurRad="381000" dist="1905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sp>
          <p:nvSpPr>
            <p:cNvPr id="191" name="文本框 35"/>
            <p:cNvSpPr txBox="1"/>
            <p:nvPr/>
          </p:nvSpPr>
          <p:spPr>
            <a:xfrm>
              <a:off x="4385046" y="2877363"/>
              <a:ext cx="546946" cy="461664"/>
            </a:xfrm>
            <a:prstGeom prst="rect">
              <a:avLst/>
            </a:prstGeom>
            <a:noFill/>
          </p:spPr>
          <p:txBody>
            <a:bodyPr wrap="none" rtlCol="0">
              <a:spAutoFit/>
            </a:bodyPr>
            <a:lstStyle/>
            <a:p>
              <a:pPr algn="ctr"/>
              <a:r>
                <a:rPr lang="en-US" altLang="zh-CN" sz="2400" dirty="0">
                  <a:solidFill>
                    <a:schemeClr val="accent1"/>
                  </a:solidFill>
                  <a:latin typeface="+mj-ea"/>
                  <a:ea typeface="+mj-ea"/>
                  <a:cs typeface="思源黑体 CN Regular" panose="020B0500000000000000" charset="-122"/>
                </a:rPr>
                <a:t>04</a:t>
              </a:r>
              <a:endParaRPr lang="zh-CN" altLang="en-US" sz="2400" dirty="0">
                <a:solidFill>
                  <a:schemeClr val="accent1"/>
                </a:solidFill>
                <a:latin typeface="+mj-ea"/>
                <a:ea typeface="+mj-ea"/>
                <a:cs typeface="思源黑体 CN Regular" panose="020B0500000000000000" charset="-122"/>
              </a:endParaRPr>
            </a:p>
          </p:txBody>
        </p:sp>
        <p:sp>
          <p:nvSpPr>
            <p:cNvPr id="192" name="文本框 36"/>
            <p:cNvSpPr txBox="1"/>
            <p:nvPr/>
          </p:nvSpPr>
          <p:spPr>
            <a:xfrm>
              <a:off x="3453626" y="3797263"/>
              <a:ext cx="2716795" cy="617079"/>
            </a:xfrm>
            <a:prstGeom prst="rect">
              <a:avLst/>
            </a:prstGeom>
            <a:noFill/>
          </p:spPr>
          <p:txBody>
            <a:bodyPr wrap="square" rtlCol="0">
              <a:spAutoFit/>
            </a:bodyPr>
            <a:lstStyle/>
            <a:p>
              <a:pPr marL="0" lvl="0" algn="ctr" defTabSz="914400">
                <a:lnSpc>
                  <a:spcPct val="100000"/>
                </a:lnSpc>
                <a:defRPr sz="1800">
                  <a:solidFill>
                    <a:schemeClr val="tx1">
                      <a:alpha val="100000"/>
                    </a:schemeClr>
                  </a:solidFill>
                  <a:latin typeface="思源黑体 CN Regular"/>
                  <a:ea typeface="思源黑体 CN Regular"/>
                  <a:cs typeface="+mn-cs"/>
                </a:defRPr>
              </a:pPr>
              <a:r>
                <a:rPr lang="zh-CN" sz="2200" b="1" i="0" u="none" strike="noStrike">
                  <a:solidFill>
                    <a:schemeClr val="bg1">
                      <a:alpha val="100000"/>
                    </a:schemeClr>
                  </a:solidFill>
                  <a:latin typeface="思源黑体 CN Bold"/>
                  <a:ea typeface="思源黑体 CN Bold"/>
                  <a:cs typeface="思源黑体 CN Regular"/>
                </a:rPr>
                <a:t>部署与 DevOps</a:t>
              </a:r>
              <a:endParaRPr lang="zh-CN" sz="2200" b="1" i="0" u="none" strike="noStrike">
                <a:solidFill>
                  <a:schemeClr val="bg1">
                    <a:alpha val="100000"/>
                  </a:schemeClr>
                </a:solidFill>
                <a:latin typeface="思源黑体 CN Bold"/>
                <a:ea typeface="思源黑体 CN Bold"/>
                <a:cs typeface="思源黑体 CN Regular"/>
              </a:endParaRPr>
            </a:p>
          </p:txBody>
        </p:sp>
      </p:grpSp>
      <p:cxnSp>
        <p:nvCxnSpPr>
          <p:cNvPr id="193" name="直接连接符 38"/>
          <p:cNvCxnSpPr/>
          <p:nvPr/>
        </p:nvCxnSpPr>
        <p:spPr>
          <a:xfrm>
            <a:off x="4127500" y="1464407"/>
            <a:ext cx="7621588" cy="0"/>
          </a:xfrm>
          <a:prstGeom prst="line">
            <a:avLst/>
          </a:prstGeom>
          <a:ln>
            <a:gradFill flip="none" rotWithShape="1">
              <a:gsLst>
                <a:gs pos="0">
                  <a:schemeClr val="accent1">
                    <a:lumMod val="5000"/>
                    <a:lumOff val="95000"/>
                  </a:schemeClr>
                </a:gs>
                <a:gs pos="100000">
                  <a:schemeClr val="accent4"/>
                </a:gs>
              </a:gsLst>
              <a:lin ang="0" scaled="1"/>
              <a:tileRect/>
            </a:gradFill>
            <a:tailEnd type="oval" w="lg" len="lg"/>
          </a:ln>
        </p:spPr>
        <p:style>
          <a:lnRef idx="2">
            <a:schemeClr val="accent1"/>
          </a:lnRef>
          <a:fillRef idx="0">
            <a:schemeClr val="accent1"/>
          </a:fillRef>
          <a:effectRef idx="1">
            <a:schemeClr val="accent1"/>
          </a:effectRef>
          <a:fontRef idx="minor">
            <a:schemeClr val="tx1"/>
          </a:fontRef>
        </p:style>
      </p:cxnSp>
      <p:sp>
        <p:nvSpPr>
          <p:cNvPr id="194" name="文本框 4"/>
          <p:cNvSpPr txBox="1"/>
          <p:nvPr/>
        </p:nvSpPr>
        <p:spPr>
          <a:xfrm>
            <a:off x="2536409" y="1131400"/>
            <a:ext cx="2325433" cy="523220"/>
          </a:xfrm>
          <a:prstGeom prst="rect">
            <a:avLst/>
          </a:prstGeom>
          <a:noFill/>
        </p:spPr>
        <p:txBody>
          <a:bodyPr wrap="square" rtlCol="0">
            <a:spAutoFit/>
          </a:bodyPr>
          <a:lstStyle/>
          <a:p>
            <a:r>
              <a:rPr lang="en-US" altLang="zh-CN" sz="2800" b="1" i="1" dirty="0">
                <a:solidFill>
                  <a:schemeClr val="accent1"/>
                </a:solidFill>
                <a:latin typeface="+mj-ea"/>
                <a:ea typeface="+mj-ea"/>
                <a:cs typeface="思源黑体 CN Regular" panose="020B0500000000000000" charset="-122"/>
              </a:rPr>
              <a:t>CONTENTS</a:t>
            </a:r>
            <a:endParaRPr lang="zh-CN" altLang="en-US" sz="2800" b="1" i="1" dirty="0">
              <a:solidFill>
                <a:schemeClr val="accent1"/>
              </a:solidFill>
              <a:latin typeface="+mj-ea"/>
              <a:ea typeface="+mj-ea"/>
              <a:cs typeface="思源黑体 CN Regular" panose="020B0500000000000000" charset="-122"/>
            </a:endParaRPr>
          </a:p>
        </p:txBody>
      </p:sp>
      <p:grpSp>
        <p:nvGrpSpPr>
          <p:cNvPr id="195" name="组合 26"/>
          <p:cNvGrpSpPr/>
          <p:nvPr/>
        </p:nvGrpSpPr>
        <p:grpSpPr>
          <a:xfrm rot="0">
            <a:off x="9742043" y="3352988"/>
            <a:ext cx="2080257" cy="2171509"/>
            <a:chOff x="455612" y="2298700"/>
            <a:chExt cx="2605088" cy="3149599"/>
          </a:xfrm>
        </p:grpSpPr>
        <p:sp>
          <p:nvSpPr>
            <p:cNvPr id="196" name="矩形: 圆角 27"/>
            <p:cNvSpPr/>
            <p:nvPr/>
          </p:nvSpPr>
          <p:spPr>
            <a:xfrm>
              <a:off x="455612" y="2298700"/>
              <a:ext cx="2605088" cy="3149600"/>
            </a:xfrm>
            <a:prstGeom prst="roundRect">
              <a:avLst/>
            </a:prstGeom>
            <a:solidFill>
              <a:schemeClr val="bg1"/>
            </a:solidFill>
            <a:ln>
              <a:noFill/>
            </a:ln>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28"/>
            <p:cNvSpPr/>
            <p:nvPr/>
          </p:nvSpPr>
          <p:spPr>
            <a:xfrm>
              <a:off x="1417893" y="3049609"/>
              <a:ext cx="680526" cy="680526"/>
            </a:xfrm>
            <a:prstGeom prst="ellipse">
              <a:avLst/>
            </a:prstGeom>
            <a:gradFill>
              <a:gsLst>
                <a:gs pos="0">
                  <a:schemeClr val="accent1"/>
                </a:gs>
                <a:gs pos="100000">
                  <a:schemeClr val="accent1">
                    <a:lumMod val="60000"/>
                    <a:lumOff val="40000"/>
                  </a:schemeClr>
                </a:gs>
              </a:gsLst>
              <a:lin ang="2700000" scaled="0"/>
            </a:gradFill>
            <a:ln>
              <a:noFill/>
            </a:ln>
            <a:effectLst>
              <a:outerShdw blurRad="381000" dist="1905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sp>
          <p:nvSpPr>
            <p:cNvPr id="198" name="文本框 29"/>
            <p:cNvSpPr txBox="1"/>
            <p:nvPr/>
          </p:nvSpPr>
          <p:spPr>
            <a:xfrm>
              <a:off x="1416217" y="3083544"/>
              <a:ext cx="683876" cy="663131"/>
            </a:xfrm>
            <a:prstGeom prst="rect">
              <a:avLst/>
            </a:prstGeom>
            <a:noFill/>
          </p:spPr>
          <p:txBody>
            <a:bodyPr wrap="none" rtlCol="0">
              <a:spAutoFit/>
            </a:bodyPr>
            <a:lstStyle/>
            <a:p>
              <a:pPr algn="ctr"/>
              <a:r>
                <a:rPr lang="en-US" sz="2400">
                  <a:solidFill>
                    <a:schemeClr val="bg1">
                      <a:alpha val="100000"/>
                    </a:schemeClr>
                  </a:solidFill>
                  <a:latin typeface="思源黑体 CN Bold"/>
                  <a:ea typeface="思源黑体 CN Bold"/>
                  <a:cs typeface="思源黑体 CN Regular"/>
                </a:rPr>
                <a:t>05</a:t>
              </a:r>
              <a:endParaRPr lang="en-US" sz="2400">
                <a:solidFill>
                  <a:schemeClr val="bg1">
                    <a:alpha val="100000"/>
                  </a:schemeClr>
                </a:solidFill>
                <a:latin typeface="思源黑体 CN Bold"/>
                <a:ea typeface="思源黑体 CN Bold"/>
                <a:cs typeface="思源黑体 CN Regular"/>
              </a:endParaRPr>
            </a:p>
          </p:txBody>
        </p:sp>
        <p:sp>
          <p:nvSpPr>
            <p:cNvPr id="199" name="文本框 30"/>
            <p:cNvSpPr txBox="1"/>
            <p:nvPr/>
          </p:nvSpPr>
          <p:spPr>
            <a:xfrm>
              <a:off x="595439" y="3983511"/>
              <a:ext cx="2337902" cy="617081"/>
            </a:xfrm>
            <a:prstGeom prst="rect">
              <a:avLst/>
            </a:prstGeom>
            <a:noFill/>
          </p:spPr>
          <p:txBody>
            <a:bodyPr wrap="square" rtlCol="0">
              <a:spAutoFit/>
            </a:bodyPr>
            <a:lstStyle/>
            <a:p>
              <a:pPr marL="0" lvl="0" algn="ctr" defTabSz="914400">
                <a:lnSpc>
                  <a:spcPct val="100000"/>
                </a:lnSpc>
                <a:defRPr sz="1800">
                  <a:solidFill>
                    <a:schemeClr val="tx1">
                      <a:alpha val="100000"/>
                    </a:schemeClr>
                  </a:solidFill>
                  <a:latin typeface="思源黑体 CN Regular"/>
                  <a:ea typeface="思源黑体 CN Regular"/>
                  <a:cs typeface="+mn-cs"/>
                </a:defRPr>
              </a:pPr>
              <a:r>
                <a:rPr lang="zh-CN" sz="2200" b="1" i="0" u="none" strike="noStrike">
                  <a:solidFill>
                    <a:schemeClr val="tx1">
                      <a:alpha val="100000"/>
                    </a:schemeClr>
                  </a:solidFill>
                  <a:latin typeface="思源黑体 CN Bold"/>
                  <a:ea typeface="思源黑体 CN Bold"/>
                  <a:cs typeface="思源黑体 CN Regular"/>
                </a:rPr>
                <a:t>项目总结</a:t>
              </a:r>
              <a:endParaRPr lang="zh-CN" sz="2200" b="1" i="0" u="none" strike="noStrike">
                <a:solidFill>
                  <a:schemeClr val="tx1">
                    <a:alpha val="100000"/>
                  </a:schemeClr>
                </a:solidFill>
                <a:latin typeface="思源黑体 CN Bold"/>
                <a:ea typeface="思源黑体 CN Bold"/>
                <a:cs typeface="思源黑体 CN Regul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pic>
        <p:nvPicPr>
          <p:cNvPr id="92"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93" name="直接连接符 3"/>
          <p:cNvCxnSpPr/>
          <p:nvPr/>
        </p:nvCxnSpPr>
        <p:spPr>
          <a:xfrm flipV="1">
            <a:off x="5387452" y="638907"/>
            <a:ext cx="6361635"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94" name="文本框 2"/>
          <p:cNvSpPr txBox="1"/>
          <p:nvPr/>
        </p:nvSpPr>
        <p:spPr>
          <a:xfrm>
            <a:off x="455613" y="454025"/>
            <a:ext cx="6362700" cy="39370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user-service —— 用户管理与认证服务</a:t>
            </a:r>
            <a:endParaRPr lang="en-US" sz="2000" b="1">
              <a:solidFill>
                <a:schemeClr val="accent1">
                  <a:alpha val="100000"/>
                </a:schemeClr>
              </a:solidFill>
              <a:latin typeface="思源黑体 CN Bold"/>
              <a:ea typeface="思源黑体 CN Bold"/>
              <a:cs typeface="思源黑体 CN Regular"/>
            </a:endParaRPr>
          </a:p>
        </p:txBody>
      </p:sp>
      <p:sp>
        <p:nvSpPr>
          <p:cNvPr id="95" name="矩形: 圆角 4"/>
          <p:cNvSpPr/>
          <p:nvPr/>
        </p:nvSpPr>
        <p:spPr>
          <a:xfrm>
            <a:off x="449848" y="1118698"/>
            <a:ext cx="11292305" cy="1870512"/>
          </a:xfrm>
          <a:prstGeom prst="roundRect">
            <a:avLst>
              <a:gd name="adj" fmla="val 5000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96" name="文本框 95"/>
          <p:cNvSpPr txBox="1"/>
          <p:nvPr/>
        </p:nvSpPr>
        <p:spPr>
          <a:xfrm>
            <a:off x="1072792" y="1733279"/>
            <a:ext cx="9518650" cy="641350"/>
          </a:xfrm>
          <a:prstGeom prst="rect">
            <a:avLst/>
          </a:prstGeom>
          <a:ln w="12700">
            <a:prstDash val="solid"/>
          </a:ln>
        </p:spPr>
        <p:txBody>
          <a:bodyPr>
            <a:spAutoFit/>
          </a:bodyPr>
          <a:p>
            <a:r>
              <a:t>user-service 提供用户注册、登录、认证与用户信息管理功能。服务通过 REST API 向前端提供操作接口，并支持 JWT 生成与验证，为微服务系统提供统一身份认证与授权。</a:t>
            </a:r>
          </a:p>
        </p:txBody>
      </p:sp>
      <p:graphicFrame>
        <p:nvGraphicFramePr>
          <p:cNvPr id="97" name="表格 96"/>
          <p:cNvGraphicFramePr/>
          <p:nvPr/>
        </p:nvGraphicFramePr>
        <p:xfrm>
          <a:off x="922257" y="3587750"/>
          <a:ext cx="10160000" cy="1905000"/>
        </p:xfrm>
        <a:graphic>
          <a:graphicData uri="http://schemas.openxmlformats.org/drawingml/2006/table">
            <a:tbl>
              <a:tblPr firstRow="1" bandRow="1">
                <a:tableStyleId>{5C22544A-7EE6-4342-B048-85BDC9FD1C3A}</a:tableStyleId>
              </a:tblPr>
              <a:tblGrid>
                <a:gridCol w="5080000"/>
                <a:gridCol w="5080000"/>
              </a:tblGrid>
              <a:tr h="381000">
                <a:tc>
                  <a:txBody>
                    <a:bodyPr/>
                    <a:lstStyle/>
                    <a:p>
                      <a:pPr algn="ctr"/>
                      <a:r>
                        <a:rPr sz="1800"/>
                        <a:t>URL</a:t>
                      </a:r>
                      <a:endParaRPr sz="1800"/>
                    </a:p>
                  </a:txBody>
                  <a:tcPr/>
                </a:tc>
                <a:tc>
                  <a:txBody>
                    <a:bodyPr/>
                    <a:lstStyle/>
                    <a:p>
                      <a:pPr algn="ctr"/>
                      <a:r>
                        <a:t>描述（参数详见附录A）</a:t>
                      </a:r>
                    </a:p>
                  </a:txBody>
                  <a:tcPr/>
                </a:tc>
              </a:tr>
              <a:tr h="381000">
                <a:tc>
                  <a:txBody>
                    <a:bodyPr/>
                    <a:lstStyle/>
                    <a:p>
                      <a:r>
                        <a:t>POST /api/user/register</a:t>
                      </a:r>
                    </a:p>
                  </a:txBody>
                  <a:tcPr/>
                </a:tc>
                <a:tc>
                  <a:txBody>
                    <a:bodyPr/>
                    <a:lstStyle/>
                    <a:p>
                      <a:r>
                        <a:t>用户注册</a:t>
                      </a:r>
                    </a:p>
                  </a:txBody>
                  <a:tcPr/>
                </a:tc>
              </a:tr>
              <a:tr h="381000">
                <a:tc>
                  <a:txBody>
                    <a:bodyPr/>
                    <a:lstStyle/>
                    <a:p>
                      <a:r>
                        <a:t>POST /api/user/login</a:t>
                      </a:r>
                    </a:p>
                  </a:txBody>
                  <a:tcPr/>
                </a:tc>
                <a:tc>
                  <a:txBody>
                    <a:bodyPr/>
                    <a:lstStyle/>
                    <a:p>
                      <a:r>
                        <a:t>用户登录</a:t>
                      </a:r>
                    </a:p>
                  </a:txBody>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p:pic>
        <p:nvPicPr>
          <p:cNvPr id="99"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100" name="直接连接符 3"/>
          <p:cNvCxnSpPr/>
          <p:nvPr/>
        </p:nvCxnSpPr>
        <p:spPr>
          <a:xfrm flipV="1">
            <a:off x="5387452" y="638907"/>
            <a:ext cx="6361635"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101" name="文本框 2"/>
          <p:cNvSpPr txBox="1"/>
          <p:nvPr/>
        </p:nvSpPr>
        <p:spPr>
          <a:xfrm>
            <a:off x="455613" y="454025"/>
            <a:ext cx="6362700" cy="39370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gateway-service —— 统一接入与安全网关服务</a:t>
            </a:r>
            <a:endParaRPr lang="en-US" sz="2000" b="1">
              <a:solidFill>
                <a:schemeClr val="accent1">
                  <a:alpha val="100000"/>
                </a:schemeClr>
              </a:solidFill>
              <a:latin typeface="思源黑体 CN Bold"/>
              <a:ea typeface="思源黑体 CN Bold"/>
              <a:cs typeface="思源黑体 CN Regular"/>
            </a:endParaRPr>
          </a:p>
        </p:txBody>
      </p:sp>
      <p:sp>
        <p:nvSpPr>
          <p:cNvPr id="102" name="矩形: 圆角 4"/>
          <p:cNvSpPr/>
          <p:nvPr/>
        </p:nvSpPr>
        <p:spPr>
          <a:xfrm>
            <a:off x="449848" y="1118698"/>
            <a:ext cx="11292305" cy="2962332"/>
          </a:xfrm>
          <a:prstGeom prst="roundRect">
            <a:avLst>
              <a:gd name="adj" fmla="val 5000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03" name="文本框 102"/>
          <p:cNvSpPr txBox="1"/>
          <p:nvPr/>
        </p:nvSpPr>
        <p:spPr>
          <a:xfrm>
            <a:off x="1118285" y="1733279"/>
            <a:ext cx="9518650" cy="2030095"/>
          </a:xfrm>
          <a:prstGeom prst="rect">
            <a:avLst/>
          </a:prstGeom>
          <a:ln w="12700">
            <a:prstDash val="solid"/>
          </a:ln>
        </p:spPr>
        <p:txBody>
          <a:bodyPr>
            <a:spAutoFit/>
          </a:bodyPr>
          <a:p>
            <a:r>
              <a:rPr>
                <a:latin typeface="微软雅黑" panose="020B0503020204020204" charset="-122"/>
                <a:ea typeface="微软雅黑" panose="020B0503020204020204" charset="-122"/>
                <a:cs typeface="微软雅黑" panose="020B0503020204020204" charset="-122"/>
              </a:rPr>
              <a:t>gateway-service 是整个系统的</a:t>
            </a:r>
            <a:r>
              <a:rPr b="1">
                <a:latin typeface="微软雅黑" panose="020B0503020204020204" charset="-122"/>
                <a:ea typeface="微软雅黑" panose="020B0503020204020204" charset="-122"/>
                <a:cs typeface="微软雅黑" panose="020B0503020204020204" charset="-122"/>
              </a:rPr>
              <a:t>统一入口</a:t>
            </a:r>
            <a:r>
              <a:rPr>
                <a:latin typeface="微软雅黑" panose="020B0503020204020204" charset="-122"/>
                <a:ea typeface="微软雅黑" panose="020B0503020204020204" charset="-122"/>
                <a:cs typeface="微软雅黑" panose="020B0503020204020204" charset="-122"/>
              </a:rPr>
              <a:t>，负责请求路由、安全校验与 JWT 解析。前端所有请求必须通过 gateway-service，禁止直接访问后端服务，确保系统安全与统一控制流。</a:t>
            </a:r>
            <a:endParaRPr>
              <a:latin typeface="微软雅黑" panose="020B0503020204020204" charset="-122"/>
              <a:ea typeface="微软雅黑" panose="020B0503020204020204" charset="-122"/>
              <a:cs typeface="微软雅黑" panose="020B0503020204020204" charset="-122"/>
            </a:endParaRPr>
          </a:p>
          <a:p>
            <a:endParaRPr>
              <a:latin typeface="微软雅黑" panose="020B0503020204020204" charset="-122"/>
              <a:ea typeface="微软雅黑" panose="020B0503020204020204" charset="-122"/>
              <a:cs typeface="微软雅黑" panose="020B0503020204020204" charset="-122"/>
            </a:endParaRPr>
          </a:p>
          <a:p>
            <a:r>
              <a:rPr>
                <a:latin typeface="微软雅黑" panose="020B0503020204020204" charset="-122"/>
                <a:ea typeface="微软雅黑" panose="020B0503020204020204" charset="-122"/>
                <a:cs typeface="微软雅黑" panose="020B0503020204020204" charset="-122"/>
              </a:rPr>
              <a:t>核心职责：</a:t>
            </a:r>
            <a:endParaRPr>
              <a:latin typeface="微软雅黑" panose="020B0503020204020204" charset="-122"/>
              <a:ea typeface="微软雅黑" panose="020B0503020204020204" charset="-122"/>
              <a:cs typeface="微软雅黑" panose="020B0503020204020204" charset="-122"/>
            </a:endParaRPr>
          </a:p>
          <a:p>
            <a:pPr marL="349885" algn="l">
              <a:buFont typeface="Arial" panose="020B0604020202020204" pitchFamily="34" charset="0"/>
              <a:buChar char="•"/>
            </a:pPr>
            <a:r>
              <a:rPr>
                <a:latin typeface="微软雅黑" panose="020B0503020204020204" charset="-122"/>
                <a:ea typeface="微软雅黑" panose="020B0503020204020204" charset="-122"/>
                <a:cs typeface="微软雅黑" panose="020B0503020204020204" charset="-122"/>
              </a:rPr>
              <a:t>请求路由转发</a:t>
            </a:r>
            <a:endParaRPr>
              <a:latin typeface="微软雅黑" panose="020B0503020204020204" charset="-122"/>
              <a:ea typeface="微软雅黑" panose="020B0503020204020204" charset="-122"/>
              <a:cs typeface="微软雅黑" panose="020B0503020204020204" charset="-122"/>
            </a:endParaRPr>
          </a:p>
          <a:p>
            <a:pPr marL="349885" algn="l">
              <a:buFont typeface="Arial" panose="020B0604020202020204" pitchFamily="34" charset="0"/>
              <a:buChar char="•"/>
            </a:pPr>
            <a:r>
              <a:rPr>
                <a:latin typeface="微软雅黑" panose="020B0503020204020204" charset="-122"/>
                <a:ea typeface="微软雅黑" panose="020B0503020204020204" charset="-122"/>
                <a:cs typeface="微软雅黑" panose="020B0503020204020204" charset="-122"/>
              </a:rPr>
              <a:t>JWT 校验与 userId 注入</a:t>
            </a:r>
            <a:endParaRPr>
              <a:latin typeface="微软雅黑" panose="020B0503020204020204" charset="-122"/>
              <a:ea typeface="微软雅黑" panose="020B0503020204020204" charset="-122"/>
              <a:cs typeface="微软雅黑" panose="020B0503020204020204" charset="-122"/>
            </a:endParaRPr>
          </a:p>
          <a:p>
            <a:pPr marL="349885" algn="l">
              <a:buFont typeface="Arial" panose="020B0604020202020204" pitchFamily="34" charset="0"/>
              <a:buChar char="•"/>
            </a:pPr>
            <a:r>
              <a:rPr>
                <a:latin typeface="微软雅黑" panose="020B0503020204020204" charset="-122"/>
                <a:ea typeface="微软雅黑" panose="020B0503020204020204" charset="-122"/>
                <a:cs typeface="微软雅黑" panose="020B0503020204020204" charset="-122"/>
              </a:rPr>
              <a:t>日志记录</a:t>
            </a:r>
            <a:endParaRPr>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pic>
        <p:nvPicPr>
          <p:cNvPr id="105"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106" name="直接连接符 3"/>
          <p:cNvCxnSpPr/>
          <p:nvPr/>
        </p:nvCxnSpPr>
        <p:spPr>
          <a:xfrm flipV="1">
            <a:off x="5387452" y="638907"/>
            <a:ext cx="6361635"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107" name="文本框 2"/>
          <p:cNvSpPr txBox="1"/>
          <p:nvPr/>
        </p:nvSpPr>
        <p:spPr>
          <a:xfrm>
            <a:off x="455613" y="454025"/>
            <a:ext cx="6362700" cy="39370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notice-service —— 通知与推送服务</a:t>
            </a:r>
            <a:endParaRPr lang="en-US" sz="2000" b="1">
              <a:solidFill>
                <a:schemeClr val="accent1">
                  <a:alpha val="100000"/>
                </a:schemeClr>
              </a:solidFill>
              <a:latin typeface="思源黑体 CN Bold"/>
              <a:ea typeface="思源黑体 CN Bold"/>
              <a:cs typeface="思源黑体 CN Regular"/>
            </a:endParaRPr>
          </a:p>
        </p:txBody>
      </p:sp>
      <p:sp>
        <p:nvSpPr>
          <p:cNvPr id="108" name="矩形: 圆角 4"/>
          <p:cNvSpPr/>
          <p:nvPr/>
        </p:nvSpPr>
        <p:spPr>
          <a:xfrm>
            <a:off x="449848" y="1118698"/>
            <a:ext cx="11292305" cy="1870512"/>
          </a:xfrm>
          <a:prstGeom prst="roundRect">
            <a:avLst>
              <a:gd name="adj" fmla="val 5000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09" name="文本框 108"/>
          <p:cNvSpPr txBox="1"/>
          <p:nvPr/>
        </p:nvSpPr>
        <p:spPr>
          <a:xfrm>
            <a:off x="1072792" y="1733279"/>
            <a:ext cx="9518650" cy="641350"/>
          </a:xfrm>
          <a:prstGeom prst="rect">
            <a:avLst/>
          </a:prstGeom>
          <a:ln w="12700">
            <a:prstDash val="solid"/>
          </a:ln>
        </p:spPr>
        <p:txBody>
          <a:bodyPr>
            <a:spAutoFit/>
          </a:bodyPr>
          <a:p>
            <a:r>
              <a:t>notice-service 提供基于 WebSocket 的实时通知能力，实现任务</a:t>
            </a:r>
            <a:r>
              <a:t>状态事件的</a:t>
            </a:r>
            <a:r>
              <a:rPr b="1"/>
              <a:t>即时推送</a:t>
            </a:r>
            <a:r>
              <a:t>。该服务订阅 MQ 中的任务状态事件，并将状态更新推送到前端。</a:t>
            </a:r>
          </a:p>
        </p:txBody>
      </p:sp>
      <p:graphicFrame>
        <p:nvGraphicFramePr>
          <p:cNvPr id="110" name="表格 109"/>
          <p:cNvGraphicFramePr/>
          <p:nvPr/>
        </p:nvGraphicFramePr>
        <p:xfrm>
          <a:off x="1016000" y="3260183"/>
          <a:ext cx="10160001" cy="3340100"/>
        </p:xfrm>
        <a:graphic>
          <a:graphicData uri="http://schemas.openxmlformats.org/drawingml/2006/table">
            <a:tbl>
              <a:tblPr firstRow="1" bandRow="1">
                <a:tableStyleId>{5C22544A-7EE6-4342-B048-85BDC9FD1C3A}</a:tableStyleId>
              </a:tblPr>
              <a:tblGrid>
                <a:gridCol w="3386667"/>
                <a:gridCol w="3386667"/>
                <a:gridCol w="3386667"/>
              </a:tblGrid>
              <a:tr h="381000">
                <a:tc>
                  <a:txBody>
                    <a:bodyPr/>
                    <a:lstStyle/>
                    <a:p>
                      <a:pPr algn="ctr"/>
                      <a:r>
                        <a:rPr lang="zh-CN"/>
                        <a:t>功能</a:t>
                      </a:r>
                      <a:endParaRPr lang="zh-CN"/>
                    </a:p>
                  </a:txBody>
                  <a:tcPr/>
                </a:tc>
                <a:tc>
                  <a:txBody>
                    <a:bodyPr/>
                    <a:lstStyle/>
                    <a:p>
                      <a:pPr algn="ctr"/>
                      <a:r>
                        <a:rPr lang="zh-CN"/>
                        <a:t>描述</a:t>
                      </a:r>
                      <a:endParaRPr lang="zh-CN"/>
                    </a:p>
                  </a:txBody>
                  <a:tcPr/>
                </a:tc>
                <a:tc>
                  <a:txBody>
                    <a:bodyPr/>
                    <a:lstStyle/>
                    <a:p>
                      <a:pPr algn="ctr"/>
                      <a:r>
                        <a:t>请求参数 / 消息字段</a:t>
                      </a:r>
                    </a:p>
                  </a:txBody>
                  <a:tcPr/>
                </a:tc>
              </a:tr>
              <a:tr h="381000">
                <a:tc>
                  <a:txBody>
                    <a:bodyPr/>
                    <a:lstStyle/>
                    <a:p>
                      <a:r>
                        <a:rPr sz="1400"/>
                        <a:t>建立实时推送连接</a:t>
                      </a:r>
                      <a:endParaRPr sz="1400"/>
                    </a:p>
                  </a:txBody>
                  <a:tcPr/>
                </a:tc>
                <a:tc>
                  <a:txBody>
                    <a:bodyPr/>
                    <a:lstStyle/>
                    <a:p>
                      <a:r>
                        <a:rPr sz="1400"/>
                        <a:t>前端通过 ws://{host}/ws/notifications 建立连接，用于接收实时通知推送。连接建立后，服务器会主动推送通知消息到前端。</a:t>
                      </a:r>
                      <a:endParaRPr sz="1400"/>
                    </a:p>
                  </a:txBody>
                  <a:tcPr/>
                </a:tc>
                <a:tc>
                  <a:txBody>
                    <a:bodyPr/>
                    <a:lstStyle/>
                    <a:p>
                      <a:r>
                        <a:rPr sz="1400"/>
                        <a:t>连接时需在请求头中携带 X-User-Id（由Gateway自动注入）</a:t>
                      </a:r>
                      <a:endParaRPr sz="1400"/>
                    </a:p>
                  </a:txBody>
                  <a:tcPr/>
                </a:tc>
              </a:tr>
              <a:tr h="381000">
                <a:tc>
                  <a:txBody>
                    <a:bodyPr/>
                    <a:lstStyle/>
                    <a:p>
                      <a:r>
                        <a:rPr sz="1400"/>
                        <a:t>接收实时通知推送</a:t>
                      </a:r>
                      <a:endParaRPr sz="1400"/>
                    </a:p>
                  </a:txBody>
                  <a:tcPr/>
                </a:tc>
                <a:tc>
                  <a:txBody>
                    <a:bodyPr/>
                    <a:lstStyle/>
                    <a:p>
                      <a:r>
                        <a:rPr sz="1400"/>
                        <a:t>服务器通过WebSocket连接主动推送通知消息，前端接收后展示弹窗或更新通知列表。</a:t>
                      </a:r>
                      <a:endParaRPr sz="1400"/>
                    </a:p>
                  </a:txBody>
                  <a:tcPr/>
                </a:tc>
                <a:tc>
                  <a:txBody>
                    <a:bodyPr/>
                    <a:lstStyle/>
                    <a:p>
                      <a:r>
                        <a:rPr sz="1400"/>
                        <a:t>NotificationDto</a:t>
                      </a:r>
                      <a:endParaRPr sz="1400"/>
                    </a:p>
                    <a:p>
                      <a:r>
                        <a:rPr sz="1400"/>
                        <a:t>- id: 通知ID</a:t>
                      </a:r>
                      <a:endParaRPr sz="1400"/>
                    </a:p>
                    <a:p>
                      <a:r>
                        <a:rPr sz="1400"/>
                        <a:t>- userId: 用户ID</a:t>
                      </a:r>
                      <a:endParaRPr sz="1400"/>
                    </a:p>
                    <a:p>
                      <a:r>
                        <a:rPr sz="1400"/>
                        <a:t>- type: 通知类型</a:t>
                      </a:r>
                      <a:endParaRPr sz="1400"/>
                    </a:p>
                    <a:p>
                      <a:r>
                        <a:rPr sz="1400"/>
                        <a:t>- title: 通知标题</a:t>
                      </a:r>
                      <a:endParaRPr sz="1400"/>
                    </a:p>
                    <a:p>
                      <a:r>
                        <a:rPr sz="1400"/>
                        <a:t>- content: 通知内容</a:t>
                      </a:r>
                      <a:endParaRPr sz="1400"/>
                    </a:p>
                    <a:p>
                      <a:r>
                        <a:rPr sz="1400"/>
                        <a:t>- status: 通知状态</a:t>
                      </a:r>
                      <a:endParaRPr sz="1400"/>
                    </a:p>
                    <a:p>
                      <a:r>
                        <a:rPr sz="1400"/>
                        <a:t>- createdAt: 创建时间</a:t>
                      </a:r>
                      <a:endParaRPr sz="1400"/>
                    </a:p>
                    <a:p>
                      <a:r>
                        <a:rPr sz="1400"/>
                        <a:t>- readAt: 阅读时间</a:t>
                      </a:r>
                      <a:endParaRPr sz="1400"/>
                    </a:p>
                  </a:txBody>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pic>
        <p:nvPicPr>
          <p:cNvPr id="112"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113" name="直接连接符 3"/>
          <p:cNvCxnSpPr/>
          <p:nvPr/>
        </p:nvCxnSpPr>
        <p:spPr>
          <a:xfrm flipV="1">
            <a:off x="5387452" y="638907"/>
            <a:ext cx="6361635"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114" name="文本框 2"/>
          <p:cNvSpPr txBox="1"/>
          <p:nvPr/>
        </p:nvSpPr>
        <p:spPr>
          <a:xfrm>
            <a:off x="455613" y="454025"/>
            <a:ext cx="6362700" cy="39370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notice-service —— 通知与推送服务</a:t>
            </a:r>
            <a:endParaRPr lang="en-US" sz="2000" b="1">
              <a:solidFill>
                <a:schemeClr val="accent1">
                  <a:alpha val="100000"/>
                </a:schemeClr>
              </a:solidFill>
              <a:latin typeface="思源黑体 CN Bold"/>
              <a:ea typeface="思源黑体 CN Bold"/>
              <a:cs typeface="思源黑体 CN Regular"/>
            </a:endParaRPr>
          </a:p>
        </p:txBody>
      </p:sp>
      <p:graphicFrame>
        <p:nvGraphicFramePr>
          <p:cNvPr id="115" name="表格 114"/>
          <p:cNvGraphicFramePr/>
          <p:nvPr/>
        </p:nvGraphicFramePr>
        <p:xfrm>
          <a:off x="557211" y="1333500"/>
          <a:ext cx="11195050" cy="2603500"/>
        </p:xfrm>
        <a:graphic>
          <a:graphicData uri="http://schemas.openxmlformats.org/drawingml/2006/table">
            <a:tbl>
              <a:tblPr firstRow="1" bandRow="1">
                <a:tableStyleId>{5C22544A-7EE6-4342-B048-85BDC9FD1C3A}</a:tableStyleId>
              </a:tblPr>
              <a:tblGrid>
                <a:gridCol w="1949450"/>
                <a:gridCol w="1701800"/>
                <a:gridCol w="1149350"/>
                <a:gridCol w="3219450"/>
                <a:gridCol w="3175000"/>
              </a:tblGrid>
              <a:tr h="469900">
                <a:tc>
                  <a:txBody>
                    <a:bodyPr/>
                    <a:lstStyle/>
                    <a:p>
                      <a:pPr algn="ctr"/>
                      <a:r>
                        <a:t>功能</a:t>
                      </a:r>
                    </a:p>
                  </a:txBody>
                  <a:tcPr/>
                </a:tc>
                <a:tc>
                  <a:txBody>
                    <a:bodyPr/>
                    <a:lstStyle/>
                    <a:p>
                      <a:pPr marL="0" indent="0" algn="ctr" defTabSz="914400">
                        <a:lnSpc>
                          <a:spcPct val="100000"/>
                        </a:lnSpc>
                      </a:pPr>
                      <a:r>
                        <a:rPr lang="en-US" sz="1800">
                          <a:solidFill>
                            <a:schemeClr val="lt1">
                              <a:alpha val="100000"/>
                            </a:schemeClr>
                          </a:solidFill>
                          <a:latin typeface="思源黑体 CN Regular"/>
                          <a:ea typeface="思源黑体 CN Regular"/>
                          <a:sym typeface="+mn-ea"/>
                        </a:rPr>
                        <a:t>Topic/Tag</a:t>
                      </a:r>
                      <a:endParaRPr lang="zh-CN" sz="1800" b="1" i="0" u="none" strike="noStrike">
                        <a:solidFill>
                          <a:schemeClr val="lt1">
                            <a:alpha val="100000"/>
                          </a:schemeClr>
                        </a:solidFill>
                        <a:latin typeface="思源黑体 CN Regular"/>
                        <a:ea typeface="思源黑体 CN Regular"/>
                        <a:cs typeface="+mn-cs"/>
                      </a:endParaRPr>
                    </a:p>
                  </a:txBody>
                  <a:tcPr/>
                </a:tc>
                <a:tc>
                  <a:txBody>
                    <a:bodyPr/>
                    <a:lstStyle/>
                    <a:p>
                      <a:pPr marL="0" indent="0" algn="ctr" defTabSz="914400">
                        <a:lnSpc>
                          <a:spcPct val="100000"/>
                        </a:lnSpc>
                      </a:pPr>
                      <a:r>
                        <a:rPr lang="zh-CN" altLang="en-US" sz="1800">
                          <a:solidFill>
                            <a:schemeClr val="lt1">
                              <a:alpha val="100000"/>
                            </a:schemeClr>
                          </a:solidFill>
                          <a:latin typeface="思源黑体 CN Regular"/>
                          <a:ea typeface="思源黑体 CN Regular"/>
                          <a:sym typeface="+mn-ea"/>
                        </a:rPr>
                        <a:t>消息方向</a:t>
                      </a:r>
                      <a:endParaRPr lang="zh-CN" sz="1800" b="1" i="0" u="none" strike="noStrike">
                        <a:solidFill>
                          <a:schemeClr val="lt1">
                            <a:alpha val="100000"/>
                          </a:schemeClr>
                        </a:solidFill>
                        <a:latin typeface="思源黑体 CN Regular"/>
                        <a:ea typeface="思源黑体 CN Regular"/>
                        <a:cs typeface="+mn-cs"/>
                      </a:endParaRPr>
                    </a:p>
                  </a:txBody>
                  <a:tcPr/>
                </a:tc>
                <a:tc>
                  <a:txBody>
                    <a:bodyPr/>
                    <a:lstStyle/>
                    <a:p>
                      <a:pPr marL="0" indent="0" algn="ctr" defTabSz="914400">
                        <a:lnSpc>
                          <a:spcPct val="100000"/>
                        </a:lnSpc>
                      </a:pPr>
                      <a:r>
                        <a:rPr lang="zh-CN" altLang="en-US" sz="1800" b="1" i="0" u="none" strike="noStrike">
                          <a:solidFill>
                            <a:schemeClr val="lt1">
                              <a:alpha val="100000"/>
                            </a:schemeClr>
                          </a:solidFill>
                          <a:latin typeface="思源黑体 CN Regular"/>
                          <a:ea typeface="思源黑体 CN Regular"/>
                          <a:cs typeface="+mn-cs"/>
                        </a:rPr>
                        <a:t>描述</a:t>
                      </a:r>
                      <a:endParaRPr lang="zh-CN" altLang="en-US" sz="1800" b="1" i="0" u="none" strike="noStrike">
                        <a:solidFill>
                          <a:schemeClr val="lt1">
                            <a:alpha val="100000"/>
                          </a:schemeClr>
                        </a:solidFill>
                        <a:latin typeface="思源黑体 CN Regular"/>
                        <a:ea typeface="思源黑体 CN Regular"/>
                        <a:cs typeface="+mn-cs"/>
                      </a:endParaRPr>
                    </a:p>
                  </a:txBody>
                  <a:tcPr/>
                </a:tc>
                <a:tc>
                  <a:txBody>
                    <a:bodyPr/>
                    <a:lstStyle/>
                    <a:p>
                      <a:pPr marL="0" indent="0" algn="ctr" defTabSz="914400">
                        <a:lnSpc>
                          <a:spcPct val="100000"/>
                        </a:lnSpc>
                      </a:pPr>
                      <a:r>
                        <a:rPr lang="zh-CN" sz="1800" b="1" i="0" u="none" strike="noStrike">
                          <a:solidFill>
                            <a:schemeClr val="lt1">
                              <a:alpha val="100000"/>
                            </a:schemeClr>
                          </a:solidFill>
                          <a:latin typeface="思源黑体 CN Regular"/>
                          <a:ea typeface="思源黑体 CN Regular"/>
                          <a:cs typeface="+mn-cs"/>
                        </a:rPr>
                        <a:t>消息字段</a:t>
                      </a:r>
                      <a:endParaRPr lang="zh-CN" sz="1800" b="1" i="0" u="none" strike="noStrike">
                        <a:solidFill>
                          <a:schemeClr val="lt1">
                            <a:alpha val="100000"/>
                          </a:schemeClr>
                        </a:solidFill>
                        <a:latin typeface="思源黑体 CN Regular"/>
                        <a:ea typeface="思源黑体 CN Regular"/>
                        <a:cs typeface="+mn-cs"/>
                      </a:endParaRPr>
                    </a:p>
                  </a:txBody>
                  <a:tcPr/>
                </a:tc>
              </a:tr>
              <a:tr h="2133600">
                <a:tc>
                  <a:txBody>
                    <a:bodyPr/>
                    <a:lstStyle/>
                    <a:p>
                      <a:r>
                        <a:rPr lang="zh-CN" sz="1600"/>
                        <a:t>接收任务状态事件</a:t>
                      </a:r>
                      <a:endParaRPr lang="zh-CN" sz="1600"/>
                    </a:p>
                  </a:txBody>
                  <a:tcPr/>
                </a:tc>
                <a:tc>
                  <a:txBody>
                    <a:bodyPr/>
                    <a:lstStyle/>
                    <a:p>
                      <a:r>
                        <a:t>TASK_STATUS_TOPIC（tag =SUCCESS|FAILED）</a:t>
                      </a:r>
                    </a:p>
                  </a:txBody>
                  <a:tcPr/>
                </a:tc>
                <a:tc>
                  <a:txBody>
                    <a:bodyPr/>
                    <a:lstStyle/>
                    <a:p>
                      <a:r>
                        <a:rPr lang="zh-CN" sz="1600"/>
                        <a:t>消费</a:t>
                      </a:r>
                      <a:endParaRPr lang="zh-CN" sz="1600"/>
                    </a:p>
                  </a:txBody>
                  <a:tcPr/>
                </a:tc>
                <a:tc>
                  <a:txBody>
                    <a:bodyPr/>
                    <a:lstStyle/>
                    <a:p>
                      <a:r>
                        <a:t>仅处理 tag 为 SUCCESS或FAILED 的任务状态消息，通过 WebSocket 推送到用户前端，实现实时状态展示。</a:t>
                      </a:r>
                    </a:p>
                  </a:txBody>
                  <a:tcPr/>
                </a:tc>
                <a:tc>
                  <a:txBody>
                    <a:bodyPr/>
                    <a:lstStyle/>
                    <a:p>
                      <a:r>
                        <a:rPr lang="en-US" sz="1600"/>
                        <a:t>TaskStatusMessage</a:t>
                      </a:r>
                      <a:endParaRPr lang="en-US" sz="1600"/>
                    </a:p>
                    <a:p>
                      <a:r>
                        <a:rPr lang="en-US" sz="1600"/>
                        <a:t>- taskId: 任务 ID</a:t>
                      </a:r>
                      <a:endParaRPr lang="en-US" sz="1600"/>
                    </a:p>
                    <a:p>
                      <a:r>
                        <a:rPr lang="en-US" sz="1600"/>
                        <a:t>- userId: 用户 ID</a:t>
                      </a:r>
                      <a:endParaRPr lang="en-US" sz="1600"/>
                    </a:p>
                    <a:p>
                      <a:r>
                        <a:rPr lang="en-US" sz="1600"/>
                        <a:t>- statusCode: 当前任务状态</a:t>
                      </a:r>
                      <a:endParaRPr lang="en-US" sz="1600"/>
                    </a:p>
                    <a:p>
                      <a:r>
                        <a:rPr lang="en-US" sz="1600"/>
                        <a:t>- errorMessage: 错误信息（如有）</a:t>
                      </a:r>
                      <a:endParaRPr lang="en-US" sz="1600"/>
                    </a:p>
                  </a:txBody>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pic>
        <p:nvPicPr>
          <p:cNvPr id="117" name="图片 1" descr="背景图案&#10;&#10;AI 生成的内容可能不正确。"/>
          <p:cNvPicPr>
            <a:picLocks noChangeAspect="1"/>
          </p:cNvPicPr>
          <p:nvPr/>
        </p:nvPicPr>
        <p:blipFill>
          <a:blip r:embed="rId1">
            <a:alphaModFix amt="50000"/>
          </a:blip>
          <a:srcRect t="3868" r="35683" b="34442"/>
          <a:stretch>
            <a:fillRect/>
          </a:stretch>
        </p:blipFill>
        <p:spPr>
          <a:xfrm flipH="1">
            <a:off x="15940985"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118" name="直接连接符 3"/>
          <p:cNvCxnSpPr/>
          <p:nvPr/>
        </p:nvCxnSpPr>
        <p:spPr>
          <a:xfrm>
            <a:off x="2146300" y="638907"/>
            <a:ext cx="9602788"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119" name="文本框 2"/>
          <p:cNvSpPr txBox="1"/>
          <p:nvPr/>
        </p:nvSpPr>
        <p:spPr>
          <a:xfrm>
            <a:off x="455930" y="454025"/>
            <a:ext cx="2722245" cy="398780"/>
          </a:xfrm>
          <a:prstGeom prst="rect">
            <a:avLst/>
          </a:prstGeom>
          <a:noFill/>
        </p:spPr>
        <p:txBody>
          <a:bodyPr wrap="square" rtlCol="0">
            <a:spAutoFit/>
          </a:bodyPr>
          <a:lstStyle/>
          <a:p>
            <a:r>
              <a:rPr lang="zh-CN" sz="2000" b="1">
                <a:solidFill>
                  <a:schemeClr val="accent1">
                    <a:alpha val="100000"/>
                  </a:schemeClr>
                </a:solidFill>
                <a:latin typeface="思源黑体 CN Bold"/>
                <a:ea typeface="思源黑体 CN Bold"/>
                <a:cs typeface="思源黑体 CN Regular"/>
              </a:rPr>
              <a:t>数据存储与数据设计</a:t>
            </a:r>
            <a:endParaRPr lang="zh-CN" sz="2000" b="1">
              <a:solidFill>
                <a:schemeClr val="accent1">
                  <a:alpha val="100000"/>
                </a:schemeClr>
              </a:solidFill>
              <a:latin typeface="思源黑体 CN Bold"/>
              <a:ea typeface="思源黑体 CN Bold"/>
              <a:cs typeface="思源黑体 CN Regular"/>
            </a:endParaRPr>
          </a:p>
        </p:txBody>
      </p:sp>
      <p:sp>
        <p:nvSpPr>
          <p:cNvPr id="120" name="0"/>
          <p:cNvSpPr/>
          <p:nvPr/>
        </p:nvSpPr>
        <p:spPr>
          <a:xfrm>
            <a:off x="6130410" y="2069628"/>
            <a:ext cx="1733570" cy="2586995"/>
          </a:xfrm>
          <a:custGeom>
            <a:avLst/>
            <a:gdLst>
              <a:gd name="connsiteX0" fmla="*/ 4910 w 1873814"/>
              <a:gd name="connsiteY0" fmla="*/ 0 h 2796281"/>
              <a:gd name="connsiteX1" fmla="*/ 1873814 w 1873814"/>
              <a:gd name="connsiteY1" fmla="*/ 1868904 h 2796281"/>
              <a:gd name="connsiteX2" fmla="*/ 1648247 w 1873814"/>
              <a:gd name="connsiteY2" fmla="*/ 2759735 h 2796281"/>
              <a:gd name="connsiteX3" fmla="*/ 1626045 w 1873814"/>
              <a:gd name="connsiteY3" fmla="*/ 2796281 h 2796281"/>
              <a:gd name="connsiteX4" fmla="*/ 1050563 w 1873814"/>
              <a:gd name="connsiteY4" fmla="*/ 2755662 h 2796281"/>
              <a:gd name="connsiteX5" fmla="*/ 829105 w 1873814"/>
              <a:gd name="connsiteY5" fmla="*/ 2227421 h 2796281"/>
              <a:gd name="connsiteX6" fmla="*/ 833244 w 1873814"/>
              <a:gd name="connsiteY6" fmla="*/ 2218828 h 2796281"/>
              <a:gd name="connsiteX7" fmla="*/ 903890 w 1873814"/>
              <a:gd name="connsiteY7" fmla="*/ 1868904 h 2796281"/>
              <a:gd name="connsiteX8" fmla="*/ 96825 w 1873814"/>
              <a:gd name="connsiteY8" fmla="*/ 974565 h 2796281"/>
              <a:gd name="connsiteX9" fmla="*/ 34782 w 1873814"/>
              <a:gd name="connsiteY9" fmla="*/ 971432 h 2796281"/>
              <a:gd name="connsiteX10" fmla="*/ 316231 w 1873814"/>
              <a:gd name="connsiteY10" fmla="*/ 514099 h 2796281"/>
              <a:gd name="connsiteX11" fmla="*/ 0 w 1873814"/>
              <a:gd name="connsiteY11" fmla="*/ 248 h 2796281"/>
              <a:gd name="connsiteX12" fmla="*/ 4910 w 1873814"/>
              <a:gd name="connsiteY12" fmla="*/ 0 h 2796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73814" h="2796281">
                <a:moveTo>
                  <a:pt x="4910" y="0"/>
                </a:moveTo>
                <a:cubicBezTo>
                  <a:pt x="1037077" y="0"/>
                  <a:pt x="1873814" y="836737"/>
                  <a:pt x="1873814" y="1868904"/>
                </a:cubicBezTo>
                <a:cubicBezTo>
                  <a:pt x="1873814" y="2191456"/>
                  <a:pt x="1792102" y="2494924"/>
                  <a:pt x="1648247" y="2759735"/>
                </a:cubicBezTo>
                <a:lnTo>
                  <a:pt x="1626045" y="2796281"/>
                </a:lnTo>
                <a:lnTo>
                  <a:pt x="1050563" y="2755662"/>
                </a:lnTo>
                <a:lnTo>
                  <a:pt x="829105" y="2227421"/>
                </a:lnTo>
                <a:lnTo>
                  <a:pt x="833244" y="2218828"/>
                </a:lnTo>
                <a:cubicBezTo>
                  <a:pt x="878735" y="2111275"/>
                  <a:pt x="903890" y="1993027"/>
                  <a:pt x="903890" y="1868904"/>
                </a:cubicBezTo>
                <a:cubicBezTo>
                  <a:pt x="903890" y="1403442"/>
                  <a:pt x="550142" y="1020602"/>
                  <a:pt x="96825" y="974565"/>
                </a:cubicBezTo>
                <a:lnTo>
                  <a:pt x="34782" y="971432"/>
                </a:lnTo>
                <a:lnTo>
                  <a:pt x="316231" y="514099"/>
                </a:lnTo>
                <a:lnTo>
                  <a:pt x="0" y="248"/>
                </a:lnTo>
                <a:lnTo>
                  <a:pt x="4910" y="0"/>
                </a:lnTo>
                <a:close/>
              </a:path>
            </a:pathLst>
          </a:custGeom>
          <a:gradFill flip="none" rotWithShape="1">
            <a:gsLst>
              <a:gs pos="30000">
                <a:schemeClr val="accent4">
                  <a:lumMod val="80000"/>
                  <a:lumOff val="20000"/>
                </a:schemeClr>
              </a:gs>
              <a:gs pos="100000">
                <a:schemeClr val="accent4"/>
              </a:gs>
            </a:gsLst>
            <a:lin ang="13500000" scaled="1"/>
            <a:tileRect/>
          </a:gradFill>
          <a:ln>
            <a:noFill/>
          </a:ln>
          <a:effectLst>
            <a:outerShdw blurRad="381000" dist="190500" dir="5400000" sx="90000" sy="90000" algn="ctr" rotWithShape="0">
              <a:schemeClr val="accent3">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OPPOSans R" pitchFamily="18" charset="-122"/>
            </a:endParaRPr>
          </a:p>
        </p:txBody>
      </p:sp>
      <p:sp>
        <p:nvSpPr>
          <p:cNvPr id="121" name="0"/>
          <p:cNvSpPr/>
          <p:nvPr/>
        </p:nvSpPr>
        <p:spPr>
          <a:xfrm>
            <a:off x="4405926" y="2083509"/>
            <a:ext cx="1803944" cy="2607546"/>
          </a:xfrm>
          <a:custGeom>
            <a:avLst/>
            <a:gdLst>
              <a:gd name="connsiteX0" fmla="*/ 1642732 w 1949882"/>
              <a:gd name="connsiteY0" fmla="*/ 0 h 2818495"/>
              <a:gd name="connsiteX1" fmla="*/ 1949882 w 1949882"/>
              <a:gd name="connsiteY1" fmla="*/ 499095 h 2818495"/>
              <a:gd name="connsiteX2" fmla="*/ 1652556 w 1949882"/>
              <a:gd name="connsiteY2" fmla="*/ 982228 h 2818495"/>
              <a:gd name="connsiteX3" fmla="*/ 1601575 w 1949882"/>
              <a:gd name="connsiteY3" fmla="*/ 995336 h 2818495"/>
              <a:gd name="connsiteX4" fmla="*/ 969924 w 1949882"/>
              <a:gd name="connsiteY4" fmla="*/ 1853900 h 2818495"/>
              <a:gd name="connsiteX5" fmla="*/ 1078426 w 1949882"/>
              <a:gd name="connsiteY5" fmla="*/ 2282407 h 2818495"/>
              <a:gd name="connsiteX6" fmla="*/ 1095660 w 1949882"/>
              <a:gd name="connsiteY6" fmla="*/ 2310775 h 2818495"/>
              <a:gd name="connsiteX7" fmla="*/ 553039 w 1949882"/>
              <a:gd name="connsiteY7" fmla="*/ 2295536 h 2818495"/>
              <a:gd name="connsiteX8" fmla="*/ 270379 w 1949882"/>
              <a:gd name="connsiteY8" fmla="*/ 2818495 h 2818495"/>
              <a:gd name="connsiteX9" fmla="*/ 225567 w 1949882"/>
              <a:gd name="connsiteY9" fmla="*/ 2744731 h 2818495"/>
              <a:gd name="connsiteX10" fmla="*/ 0 w 1949882"/>
              <a:gd name="connsiteY10" fmla="*/ 1853900 h 2818495"/>
              <a:gd name="connsiteX11" fmla="*/ 1492255 w 1949882"/>
              <a:gd name="connsiteY11" fmla="*/ 22965 h 2818495"/>
              <a:gd name="connsiteX12" fmla="*/ 1642732 w 1949882"/>
              <a:gd name="connsiteY12" fmla="*/ 0 h 2818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9882" h="2818495">
                <a:moveTo>
                  <a:pt x="1642732" y="0"/>
                </a:moveTo>
                <a:lnTo>
                  <a:pt x="1949882" y="499095"/>
                </a:lnTo>
                <a:lnTo>
                  <a:pt x="1652556" y="982228"/>
                </a:lnTo>
                <a:lnTo>
                  <a:pt x="1601575" y="995336"/>
                </a:lnTo>
                <a:cubicBezTo>
                  <a:pt x="1235628" y="1109158"/>
                  <a:pt x="969924" y="1450500"/>
                  <a:pt x="969924" y="1853900"/>
                </a:cubicBezTo>
                <a:cubicBezTo>
                  <a:pt x="969924" y="2009054"/>
                  <a:pt x="1009229" y="2155028"/>
                  <a:pt x="1078426" y="2282407"/>
                </a:cubicBezTo>
                <a:lnTo>
                  <a:pt x="1095660" y="2310775"/>
                </a:lnTo>
                <a:lnTo>
                  <a:pt x="553039" y="2295536"/>
                </a:lnTo>
                <a:lnTo>
                  <a:pt x="270379" y="2818495"/>
                </a:lnTo>
                <a:lnTo>
                  <a:pt x="225567" y="2744731"/>
                </a:lnTo>
                <a:cubicBezTo>
                  <a:pt x="81713" y="2479920"/>
                  <a:pt x="0" y="2176452"/>
                  <a:pt x="0" y="1853900"/>
                </a:cubicBezTo>
                <a:cubicBezTo>
                  <a:pt x="0" y="950754"/>
                  <a:pt x="640627" y="197234"/>
                  <a:pt x="1492255" y="22965"/>
                </a:cubicBezTo>
                <a:lnTo>
                  <a:pt x="1642732" y="0"/>
                </a:lnTo>
                <a:close/>
              </a:path>
            </a:pathLst>
          </a:custGeom>
          <a:gradFill flip="none" rotWithShape="1">
            <a:gsLst>
              <a:gs pos="30000">
                <a:schemeClr val="accent2"/>
              </a:gs>
              <a:gs pos="100000">
                <a:schemeClr val="accent2">
                  <a:lumMod val="80000"/>
                  <a:lumOff val="20000"/>
                </a:schemeClr>
              </a:gs>
            </a:gsLst>
            <a:lin ang="13500000" scaled="1"/>
            <a:tileRect/>
          </a:gradFill>
          <a:ln>
            <a:noFill/>
          </a:ln>
          <a:effectLst>
            <a:outerShdw blurRad="381000" dist="190500" dir="5400000" sx="90000" sy="90000" algn="ctr" rotWithShape="0">
              <a:schemeClr val="accent2">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OPPOSans R" pitchFamily="18" charset="-122"/>
            </a:endParaRPr>
          </a:p>
        </p:txBody>
      </p:sp>
      <p:sp>
        <p:nvSpPr>
          <p:cNvPr id="122" name="0"/>
          <p:cNvSpPr/>
          <p:nvPr/>
        </p:nvSpPr>
        <p:spPr>
          <a:xfrm>
            <a:off x="4771443" y="4318349"/>
            <a:ext cx="2748571" cy="1209333"/>
          </a:xfrm>
          <a:custGeom>
            <a:avLst/>
            <a:gdLst>
              <a:gd name="connsiteX0" fmla="*/ 2170496 w 2970928"/>
              <a:gd name="connsiteY0" fmla="*/ 0 h 1307167"/>
              <a:gd name="connsiteX1" fmla="*/ 2385232 w 2970928"/>
              <a:gd name="connsiteY1" fmla="*/ 512205 h 1307167"/>
              <a:gd name="connsiteX2" fmla="*/ 2970928 w 2970928"/>
              <a:gd name="connsiteY2" fmla="*/ 553545 h 1307167"/>
              <a:gd name="connsiteX3" fmla="*/ 2915954 w 2970928"/>
              <a:gd name="connsiteY3" fmla="*/ 627059 h 1307167"/>
              <a:gd name="connsiteX4" fmla="*/ 1473817 w 2970928"/>
              <a:gd name="connsiteY4" fmla="*/ 1307167 h 1307167"/>
              <a:gd name="connsiteX5" fmla="*/ 31680 w 2970928"/>
              <a:gd name="connsiteY5" fmla="*/ 627059 h 1307167"/>
              <a:gd name="connsiteX6" fmla="*/ 0 w 2970928"/>
              <a:gd name="connsiteY6" fmla="*/ 584695 h 1307167"/>
              <a:gd name="connsiteX7" fmla="*/ 273123 w 2970928"/>
              <a:gd name="connsiteY7" fmla="*/ 79382 h 1307167"/>
              <a:gd name="connsiteX8" fmla="*/ 864883 w 2970928"/>
              <a:gd name="connsiteY8" fmla="*/ 96001 h 1307167"/>
              <a:gd name="connsiteX9" fmla="*/ 971189 w 2970928"/>
              <a:gd name="connsiteY9" fmla="*/ 183711 h 1307167"/>
              <a:gd name="connsiteX10" fmla="*/ 1473817 w 2970928"/>
              <a:gd name="connsiteY10" fmla="*/ 337243 h 1307167"/>
              <a:gd name="connsiteX11" fmla="*/ 2109492 w 2970928"/>
              <a:gd name="connsiteY11" fmla="*/ 73938 h 1307167"/>
              <a:gd name="connsiteX12" fmla="*/ 2170496 w 2970928"/>
              <a:gd name="connsiteY12" fmla="*/ 0 h 130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70928" h="1307167">
                <a:moveTo>
                  <a:pt x="2170496" y="0"/>
                </a:moveTo>
                <a:lnTo>
                  <a:pt x="2385232" y="512205"/>
                </a:lnTo>
                <a:lnTo>
                  <a:pt x="2970928" y="553545"/>
                </a:lnTo>
                <a:lnTo>
                  <a:pt x="2915954" y="627059"/>
                </a:lnTo>
                <a:cubicBezTo>
                  <a:pt x="2573170" y="1042418"/>
                  <a:pt x="2054411" y="1307167"/>
                  <a:pt x="1473817" y="1307167"/>
                </a:cubicBezTo>
                <a:cubicBezTo>
                  <a:pt x="893223" y="1307167"/>
                  <a:pt x="374464" y="1042418"/>
                  <a:pt x="31680" y="627059"/>
                </a:cubicBezTo>
                <a:lnTo>
                  <a:pt x="0" y="584695"/>
                </a:lnTo>
                <a:lnTo>
                  <a:pt x="273123" y="79382"/>
                </a:lnTo>
                <a:lnTo>
                  <a:pt x="864883" y="96001"/>
                </a:lnTo>
                <a:lnTo>
                  <a:pt x="971189" y="183711"/>
                </a:lnTo>
                <a:cubicBezTo>
                  <a:pt x="1114667" y="280644"/>
                  <a:pt x="1287632" y="337243"/>
                  <a:pt x="1473817" y="337243"/>
                </a:cubicBezTo>
                <a:cubicBezTo>
                  <a:pt x="1722064" y="337243"/>
                  <a:pt x="1946809" y="236621"/>
                  <a:pt x="2109492" y="73938"/>
                </a:cubicBezTo>
                <a:lnTo>
                  <a:pt x="2170496" y="0"/>
                </a:lnTo>
                <a:close/>
              </a:path>
            </a:pathLst>
          </a:custGeom>
          <a:gradFill flip="none" rotWithShape="1">
            <a:gsLst>
              <a:gs pos="30000">
                <a:schemeClr val="accent1"/>
              </a:gs>
              <a:gs pos="100000">
                <a:schemeClr val="accent1">
                  <a:lumMod val="80000"/>
                  <a:lumOff val="20000"/>
                </a:schemeClr>
              </a:gs>
            </a:gsLst>
            <a:lin ang="13500000" scaled="1"/>
            <a:tileRect/>
          </a:gradFill>
          <a:ln>
            <a:noFill/>
          </a:ln>
          <a:effectLst>
            <a:outerShdw blurRad="381000" dist="190500" dir="5400000" sx="90000" sy="90000" algn="ctr" rotWithShape="0">
              <a:schemeClr val="accent1">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OPPOSans R" pitchFamily="18" charset="-122"/>
            </a:endParaRPr>
          </a:p>
        </p:txBody>
      </p:sp>
      <p:sp>
        <p:nvSpPr>
          <p:cNvPr id="123" name="0"/>
          <p:cNvSpPr/>
          <p:nvPr/>
        </p:nvSpPr>
        <p:spPr>
          <a:xfrm>
            <a:off x="4179842" y="1848088"/>
            <a:ext cx="3901135" cy="3901135"/>
          </a:xfrm>
          <a:prstGeom prst="arc">
            <a:avLst>
              <a:gd name="adj1" fmla="val 17229608"/>
              <a:gd name="adj2" fmla="val 3480881"/>
            </a:avLst>
          </a:prstGeom>
          <a:ln w="19050">
            <a:gradFill flip="none" rotWithShape="1">
              <a:gsLst>
                <a:gs pos="0">
                  <a:schemeClr val="accent1">
                    <a:lumMod val="20000"/>
                    <a:lumOff val="80000"/>
                  </a:schemeClr>
                </a:gs>
                <a:gs pos="100000">
                  <a:schemeClr val="accent1"/>
                </a:gs>
              </a:gsLst>
              <a:lin ang="5400000" scaled="1"/>
              <a:tileRect/>
            </a:gra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4" name="0"/>
          <p:cNvSpPr/>
          <p:nvPr/>
        </p:nvSpPr>
        <p:spPr>
          <a:xfrm rot="11024129">
            <a:off x="4195160" y="1848088"/>
            <a:ext cx="3901135" cy="3901135"/>
          </a:xfrm>
          <a:prstGeom prst="arc">
            <a:avLst>
              <a:gd name="adj1" fmla="val 17229608"/>
              <a:gd name="adj2" fmla="val 3480881"/>
            </a:avLst>
          </a:prstGeom>
          <a:ln w="19050">
            <a:gradFill flip="none" rotWithShape="1">
              <a:gsLst>
                <a:gs pos="0">
                  <a:schemeClr val="accent1">
                    <a:lumMod val="20000"/>
                    <a:lumOff val="80000"/>
                  </a:schemeClr>
                </a:gs>
                <a:gs pos="100000">
                  <a:schemeClr val="accent1"/>
                </a:gs>
              </a:gsLst>
              <a:lin ang="5400000" scaled="1"/>
              <a:tileRect/>
            </a:gra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5" name="2"/>
          <p:cNvSpPr/>
          <p:nvPr/>
        </p:nvSpPr>
        <p:spPr>
          <a:xfrm>
            <a:off x="8113473" y="1686441"/>
            <a:ext cx="3806062" cy="1970293"/>
          </a:xfrm>
          <a:prstGeom prst="roundRect">
            <a:avLst>
              <a:gd name="adj" fmla="val 10569"/>
            </a:avLst>
          </a:prstGeom>
          <a:gradFill flip="none" rotWithShape="1">
            <a:gsLst>
              <a:gs pos="0">
                <a:schemeClr val="accent2">
                  <a:lumMod val="20000"/>
                  <a:lumOff val="80000"/>
                  <a:alpha val="40000"/>
                </a:schemeClr>
              </a:gs>
              <a:gs pos="100000">
                <a:schemeClr val="accent2">
                  <a:lumMod val="20000"/>
                  <a:lumOff val="8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2"/>
          <p:cNvSpPr/>
          <p:nvPr/>
        </p:nvSpPr>
        <p:spPr>
          <a:xfrm>
            <a:off x="8080977" y="1257816"/>
            <a:ext cx="3838558" cy="428625"/>
          </a:xfrm>
          <a:prstGeom prst="roundRect">
            <a:avLst>
              <a:gd name="adj" fmla="val 10569"/>
            </a:avLst>
          </a:prstGeom>
          <a:gradFill>
            <a:gsLst>
              <a:gs pos="0">
                <a:schemeClr val="accent2">
                  <a:lumMod val="60000"/>
                  <a:lumOff val="40000"/>
                </a:schemeClr>
              </a:gs>
              <a:gs pos="100000">
                <a:schemeClr val="accent2"/>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Body-2"/>
          <p:cNvSpPr txBox="1"/>
          <p:nvPr/>
        </p:nvSpPr>
        <p:spPr>
          <a:xfrm>
            <a:off x="8113473" y="1725152"/>
            <a:ext cx="3674147" cy="1449128"/>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sz="1400">
                <a:latin typeface="微软雅黑" panose="020B0503020204020204" charset="-122"/>
                <a:ea typeface="微软雅黑" panose="020B0503020204020204" charset="-122"/>
                <a:cs typeface="微软雅黑" panose="020B0503020204020204" charset="-122"/>
                <a:sym typeface="Arial" panose="020B0604020202020204"/>
              </a:rPr>
              <a:t>相比使用普通 PostgreSQL 表存储时序数据，TimescaleDB 在以下方面具有明显优势：</a:t>
            </a:r>
            <a:r>
              <a:rPr lang="zh-CN" sz="1400" b="1">
                <a:latin typeface="微软雅黑" panose="020B0503020204020204" charset="-122"/>
                <a:ea typeface="微软雅黑" panose="020B0503020204020204" charset="-122"/>
                <a:cs typeface="微软雅黑" panose="020B0503020204020204" charset="-122"/>
                <a:sym typeface="Arial" panose="020B0604020202020204"/>
              </a:rPr>
              <a:t>查询性能提升（</a:t>
            </a:r>
            <a:r>
              <a:rPr lang="zh-CN" sz="1400">
                <a:latin typeface="微软雅黑" panose="020B0503020204020204" charset="-122"/>
                <a:ea typeface="微软雅黑" panose="020B0503020204020204" charset="-122"/>
                <a:cs typeface="微软雅黑" panose="020B0503020204020204" charset="-122"/>
                <a:sym typeface="Arial" panose="020B0604020202020204"/>
              </a:rPr>
              <a:t>分区剪枝减少 I/O）、</a:t>
            </a:r>
            <a:r>
              <a:rPr lang="zh-CN" sz="1400" b="1">
                <a:latin typeface="微软雅黑" panose="020B0503020204020204" charset="-122"/>
                <a:ea typeface="微软雅黑" panose="020B0503020204020204" charset="-122"/>
                <a:cs typeface="微软雅黑" panose="020B0503020204020204" charset="-122"/>
                <a:sym typeface="Arial" panose="020B0604020202020204"/>
              </a:rPr>
              <a:t>自动化管理</a:t>
            </a:r>
            <a:r>
              <a:rPr lang="zh-CN" sz="1400">
                <a:latin typeface="微软雅黑" panose="020B0503020204020204" charset="-122"/>
                <a:ea typeface="微软雅黑" panose="020B0503020204020204" charset="-122"/>
                <a:cs typeface="微软雅黑" panose="020B0503020204020204" charset="-122"/>
                <a:sym typeface="Arial" panose="020B0604020202020204"/>
              </a:rPr>
              <a:t>（聚合视图自动维护）、</a:t>
            </a:r>
            <a:r>
              <a:rPr lang="zh-CN" sz="1400" b="1">
                <a:latin typeface="微软雅黑" panose="020B0503020204020204" charset="-122"/>
                <a:ea typeface="微软雅黑" panose="020B0503020204020204" charset="-122"/>
                <a:cs typeface="微软雅黑" panose="020B0503020204020204" charset="-122"/>
                <a:sym typeface="Arial" panose="020B0604020202020204"/>
              </a:rPr>
              <a:t>存储成本降低</a:t>
            </a:r>
            <a:r>
              <a:rPr lang="zh-CN" sz="1400">
                <a:latin typeface="微软雅黑" panose="020B0503020204020204" charset="-122"/>
                <a:ea typeface="微软雅黑" panose="020B0503020204020204" charset="-122"/>
                <a:cs typeface="微软雅黑" panose="020B0503020204020204" charset="-122"/>
                <a:sym typeface="Arial" panose="020B0604020202020204"/>
              </a:rPr>
              <a:t>（压缩机制）、</a:t>
            </a:r>
            <a:r>
              <a:rPr lang="zh-CN" sz="1400" b="1">
                <a:latin typeface="微软雅黑" panose="020B0503020204020204" charset="-122"/>
                <a:ea typeface="微软雅黑" panose="020B0503020204020204" charset="-122"/>
                <a:cs typeface="微软雅黑" panose="020B0503020204020204" charset="-122"/>
                <a:sym typeface="Arial" panose="020B0604020202020204"/>
              </a:rPr>
              <a:t>运维复杂度下降</a:t>
            </a:r>
            <a:r>
              <a:rPr lang="zh-CN" sz="1400">
                <a:latin typeface="微软雅黑" panose="020B0503020204020204" charset="-122"/>
                <a:ea typeface="微软雅黑" panose="020B0503020204020204" charset="-122"/>
                <a:cs typeface="微软雅黑" panose="020B0503020204020204" charset="-122"/>
                <a:sym typeface="Arial" panose="020B0604020202020204"/>
              </a:rPr>
              <a:t>（无需手动分区管理）。</a:t>
            </a:r>
            <a:endParaRPr lang="zh-CN" sz="1400">
              <a:latin typeface="微软雅黑" panose="020B0503020204020204" charset="-122"/>
              <a:ea typeface="微软雅黑" panose="020B0503020204020204" charset="-122"/>
              <a:cs typeface="微软雅黑" panose="020B0503020204020204" charset="-122"/>
              <a:sym typeface="Arial" panose="020B0604020202020204"/>
            </a:endParaRPr>
          </a:p>
        </p:txBody>
      </p:sp>
      <p:sp>
        <p:nvSpPr>
          <p:cNvPr id="128" name="Title-2"/>
          <p:cNvSpPr txBox="1"/>
          <p:nvPr/>
        </p:nvSpPr>
        <p:spPr>
          <a:xfrm>
            <a:off x="8219231" y="1317109"/>
            <a:ext cx="4249352" cy="36933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solidFill>
                  <a:schemeClr val="bg1">
                    <a:alpha val="100000"/>
                  </a:schemeClr>
                </a:solidFill>
                <a:latin typeface="思源黑体 CN Bold"/>
                <a:ea typeface="思源黑体 CN Bold"/>
                <a:cs typeface="Arial" panose="020B0604020202020204"/>
              </a:rPr>
              <a:t>TimescaleDB —— 历史 K 线时序数据存储</a:t>
            </a:r>
            <a:endParaRPr lang="en-US" sz="1400" b="1">
              <a:solidFill>
                <a:schemeClr val="bg1">
                  <a:alpha val="100000"/>
                </a:schemeClr>
              </a:solidFill>
              <a:latin typeface="思源黑体 CN Bold"/>
              <a:ea typeface="思源黑体 CN Bold"/>
              <a:cs typeface="Arial" panose="020B0604020202020204"/>
            </a:endParaRPr>
          </a:p>
        </p:txBody>
      </p:sp>
      <p:sp>
        <p:nvSpPr>
          <p:cNvPr id="129" name="1"/>
          <p:cNvSpPr/>
          <p:nvPr/>
        </p:nvSpPr>
        <p:spPr>
          <a:xfrm>
            <a:off x="463241" y="1686441"/>
            <a:ext cx="3422237" cy="1970277"/>
          </a:xfrm>
          <a:prstGeom prst="roundRect">
            <a:avLst>
              <a:gd name="adj" fmla="val 10569"/>
            </a:avLst>
          </a:prstGeom>
          <a:gradFill flip="none" rotWithShape="1">
            <a:gsLst>
              <a:gs pos="0">
                <a:schemeClr val="accent1">
                  <a:lumMod val="20000"/>
                  <a:lumOff val="80000"/>
                  <a:alpha val="40000"/>
                </a:schemeClr>
              </a:gs>
              <a:gs pos="100000">
                <a:schemeClr val="accent1">
                  <a:lumMod val="20000"/>
                  <a:lumOff val="8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1"/>
          <p:cNvSpPr/>
          <p:nvPr/>
        </p:nvSpPr>
        <p:spPr>
          <a:xfrm>
            <a:off x="463241" y="1257816"/>
            <a:ext cx="3422237" cy="428625"/>
          </a:xfrm>
          <a:prstGeom prst="roundRect">
            <a:avLst>
              <a:gd name="adj" fmla="val 10569"/>
            </a:avLst>
          </a:prstGeom>
          <a:gradFill>
            <a:gsLst>
              <a:gs pos="0">
                <a:schemeClr val="accent1">
                  <a:lumMod val="60000"/>
                  <a:lumOff val="40000"/>
                </a:schemeClr>
              </a:gs>
              <a:gs pos="100000">
                <a:schemeClr val="accent1"/>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Body-1"/>
          <p:cNvSpPr txBox="1"/>
          <p:nvPr/>
        </p:nvSpPr>
        <p:spPr>
          <a:xfrm>
            <a:off x="430549" y="1665859"/>
            <a:ext cx="3542220" cy="1600961"/>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600">
                <a:latin typeface="黑体" panose="02010609060101010101" charset="-122"/>
                <a:ea typeface="黑体" panose="02010609060101010101" charset="-122"/>
                <a:cs typeface="黑体" panose="02010609060101010101" charset="-122"/>
                <a:sym typeface="Arial" panose="020B0604020202020204"/>
              </a:rPr>
              <a:t>PostgreSQL 主要用于存储系统中的</a:t>
            </a:r>
            <a:r>
              <a:rPr lang="zh-CN" sz="1600" b="1">
                <a:latin typeface="黑体" panose="02010609060101010101" charset="-122"/>
                <a:ea typeface="黑体" panose="02010609060101010101" charset="-122"/>
                <a:cs typeface="黑体" panose="02010609060101010101" charset="-122"/>
                <a:sym typeface="Arial" panose="020B0604020202020204"/>
              </a:rPr>
              <a:t>核心业务数据与元数据</a:t>
            </a:r>
            <a:r>
              <a:rPr lang="zh-CN" sz="1600">
                <a:latin typeface="黑体" panose="02010609060101010101" charset="-122"/>
                <a:ea typeface="黑体" panose="02010609060101010101" charset="-122"/>
                <a:cs typeface="黑体" panose="02010609060101010101" charset="-122"/>
                <a:sym typeface="Arial" panose="020B0604020202020204"/>
              </a:rPr>
              <a:t>，包括用户、策略、任务与报告等实体。</a:t>
            </a:r>
            <a:endParaRPr lang="zh-CN" sz="1600">
              <a:latin typeface="黑体" panose="02010609060101010101" charset="-122"/>
              <a:ea typeface="黑体" panose="02010609060101010101" charset="-122"/>
              <a:cs typeface="黑体" panose="02010609060101010101" charset="-122"/>
              <a:sym typeface="Arial" panose="020B0604020202020204"/>
            </a:endParaRPr>
          </a:p>
          <a:p>
            <a:pPr>
              <a:lnSpc>
                <a:spcPct val="150000"/>
              </a:lnSpc>
            </a:pPr>
            <a:r>
              <a:rPr lang="zh-CN" sz="1600">
                <a:latin typeface="黑体" panose="02010609060101010101" charset="-122"/>
                <a:ea typeface="黑体" panose="02010609060101010101" charset="-122"/>
                <a:cs typeface="黑体" panose="02010609060101010101" charset="-122"/>
                <a:sym typeface="Arial" panose="020B0604020202020204"/>
              </a:rPr>
              <a:t>遵循“</a:t>
            </a:r>
            <a:r>
              <a:rPr lang="zh-CN" sz="1600" b="1">
                <a:latin typeface="黑体" panose="02010609060101010101" charset="-122"/>
                <a:ea typeface="黑体" panose="02010609060101010101" charset="-122"/>
                <a:cs typeface="黑体" panose="02010609060101010101" charset="-122"/>
                <a:sym typeface="Arial" panose="020B0604020202020204"/>
              </a:rPr>
              <a:t>数据按服务归属，服务拥有数据写入权</a:t>
            </a:r>
            <a:r>
              <a:rPr lang="zh-CN" sz="1600">
                <a:latin typeface="黑体" panose="02010609060101010101" charset="-122"/>
                <a:ea typeface="黑体" panose="02010609060101010101" charset="-122"/>
                <a:cs typeface="黑体" panose="02010609060101010101" charset="-122"/>
                <a:sym typeface="Arial" panose="020B0604020202020204"/>
              </a:rPr>
              <a:t>”的微服务数据设计原则</a:t>
            </a:r>
            <a:endParaRPr lang="zh-CN" sz="1600">
              <a:latin typeface="黑体" panose="02010609060101010101" charset="-122"/>
              <a:ea typeface="黑体" panose="02010609060101010101" charset="-122"/>
              <a:cs typeface="黑体" panose="02010609060101010101" charset="-122"/>
              <a:sym typeface="Arial" panose="020B0604020202020204"/>
            </a:endParaRPr>
          </a:p>
          <a:p>
            <a:pPr>
              <a:lnSpc>
                <a:spcPct val="150000"/>
              </a:lnSpc>
            </a:pPr>
            <a:endParaRPr lang="zh-CN" sz="1400">
              <a:latin typeface="黑体" panose="02010609060101010101" charset="-122"/>
              <a:ea typeface="黑体" panose="02010609060101010101" charset="-122"/>
              <a:cs typeface="黑体" panose="02010609060101010101" charset="-122"/>
              <a:sym typeface="Arial" panose="020B0604020202020204"/>
            </a:endParaRPr>
          </a:p>
        </p:txBody>
      </p:sp>
      <p:sp>
        <p:nvSpPr>
          <p:cNvPr id="132" name="Title-1"/>
          <p:cNvSpPr txBox="1"/>
          <p:nvPr/>
        </p:nvSpPr>
        <p:spPr>
          <a:xfrm>
            <a:off x="407122" y="1296527"/>
            <a:ext cx="3232014" cy="36933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alpha val="100000"/>
                  </a:schemeClr>
                </a:solidFill>
                <a:latin typeface="思源黑体 CN Bold"/>
                <a:ea typeface="思源黑体 CN Bold"/>
                <a:cs typeface="Arial" panose="020B0604020202020204"/>
              </a:rPr>
              <a:t>PostgreSQL —— 业务数据存储</a:t>
            </a:r>
            <a:endParaRPr lang="en-US" sz="1600" b="1">
              <a:solidFill>
                <a:schemeClr val="bg1">
                  <a:alpha val="100000"/>
                </a:schemeClr>
              </a:solidFill>
              <a:latin typeface="思源黑体 CN Bold"/>
              <a:ea typeface="思源黑体 CN Bold"/>
              <a:cs typeface="Arial" panose="020B0604020202020204"/>
            </a:endParaRPr>
          </a:p>
        </p:txBody>
      </p:sp>
      <p:sp>
        <p:nvSpPr>
          <p:cNvPr id="133" name="4"/>
          <p:cNvSpPr/>
          <p:nvPr/>
        </p:nvSpPr>
        <p:spPr>
          <a:xfrm>
            <a:off x="8080977" y="4199707"/>
            <a:ext cx="3668110" cy="2451763"/>
          </a:xfrm>
          <a:prstGeom prst="roundRect">
            <a:avLst>
              <a:gd name="adj" fmla="val 10569"/>
            </a:avLst>
          </a:prstGeom>
          <a:gradFill flip="none" rotWithShape="1">
            <a:gsLst>
              <a:gs pos="0">
                <a:schemeClr val="accent1">
                  <a:lumMod val="20000"/>
                  <a:lumOff val="80000"/>
                  <a:alpha val="40000"/>
                </a:schemeClr>
              </a:gs>
              <a:gs pos="100000">
                <a:schemeClr val="accent1">
                  <a:lumMod val="20000"/>
                  <a:lumOff val="8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4"/>
          <p:cNvSpPr/>
          <p:nvPr/>
        </p:nvSpPr>
        <p:spPr>
          <a:xfrm>
            <a:off x="8113473" y="4199707"/>
            <a:ext cx="3674172" cy="428625"/>
          </a:xfrm>
          <a:prstGeom prst="roundRect">
            <a:avLst>
              <a:gd name="adj" fmla="val 10569"/>
            </a:avLst>
          </a:prstGeom>
          <a:gradFill>
            <a:gsLst>
              <a:gs pos="0">
                <a:schemeClr val="accent1">
                  <a:lumMod val="60000"/>
                  <a:lumOff val="40000"/>
                </a:schemeClr>
              </a:gs>
              <a:gs pos="100000">
                <a:schemeClr val="accent1"/>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Body-4"/>
          <p:cNvSpPr txBox="1"/>
          <p:nvPr/>
        </p:nvSpPr>
        <p:spPr>
          <a:xfrm>
            <a:off x="8080977" y="4600551"/>
            <a:ext cx="3668110" cy="791953"/>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400">
                <a:latin typeface="微软雅黑" panose="020B0503020204020204" charset="-122"/>
                <a:ea typeface="微软雅黑" panose="020B0503020204020204" charset="-122"/>
                <a:cs typeface="微软雅黑" panose="020B0503020204020204" charset="-122"/>
                <a:sym typeface="Arial" panose="020B0604020202020204"/>
              </a:rPr>
              <a:t>Redis 在系统中主要用于</a:t>
            </a:r>
            <a:r>
              <a:rPr lang="zh-CN" sz="1400">
                <a:latin typeface="微软雅黑" panose="020B0503020204020204" charset="-122"/>
                <a:ea typeface="微软雅黑" panose="020B0503020204020204" charset="-122"/>
                <a:cs typeface="微软雅黑" panose="020B0503020204020204" charset="-122"/>
                <a:sym typeface="Arial" panose="020B0604020202020204"/>
              </a:rPr>
              <a:t>性能优化而非核心数据存储，承担</a:t>
            </a:r>
            <a:r>
              <a:rPr lang="zh-CN" sz="1400" b="1">
                <a:latin typeface="微软雅黑" panose="020B0503020204020204" charset="-122"/>
                <a:ea typeface="微软雅黑" panose="020B0503020204020204" charset="-122"/>
                <a:cs typeface="微软雅黑" panose="020B0503020204020204" charset="-122"/>
                <a:sym typeface="Arial" panose="020B0604020202020204"/>
              </a:rPr>
              <a:t>缓存层</a:t>
            </a:r>
            <a:r>
              <a:rPr lang="zh-CN" sz="1400">
                <a:latin typeface="微软雅黑" panose="020B0503020204020204" charset="-122"/>
                <a:ea typeface="微软雅黑" panose="020B0503020204020204" charset="-122"/>
                <a:cs typeface="微软雅黑" panose="020B0503020204020204" charset="-122"/>
                <a:sym typeface="Arial" panose="020B0604020202020204"/>
              </a:rPr>
              <a:t>的角色。Redis 作为查询结果缓存层使用，用于缓存访问频率较高、更新频率相对较低的业务数据</a:t>
            </a:r>
            <a:endParaRPr lang="zh-CN" sz="1400">
              <a:latin typeface="微软雅黑" panose="020B0503020204020204" charset="-122"/>
              <a:ea typeface="微软雅黑" panose="020B0503020204020204" charset="-122"/>
              <a:cs typeface="微软雅黑" panose="020B0503020204020204" charset="-122"/>
              <a:sym typeface="Arial" panose="020B0604020202020204"/>
            </a:endParaRPr>
          </a:p>
          <a:p>
            <a:pPr>
              <a:lnSpc>
                <a:spcPct val="150000"/>
              </a:lnSpc>
            </a:pPr>
            <a:r>
              <a:rPr lang="zh-CN" sz="1400">
                <a:latin typeface="微软雅黑" panose="020B0503020204020204" charset="-122"/>
                <a:ea typeface="微软雅黑" panose="020B0503020204020204" charset="-122"/>
                <a:cs typeface="微软雅黑" panose="020B0503020204020204" charset="-122"/>
                <a:sym typeface="Arial" panose="020B0604020202020204"/>
              </a:rPr>
              <a:t>此外，Redis 在部分服务中作为</a:t>
            </a:r>
            <a:r>
              <a:rPr lang="zh-CN" sz="1400" b="1">
                <a:latin typeface="微软雅黑" panose="020B0503020204020204" charset="-122"/>
                <a:ea typeface="微软雅黑" panose="020B0503020204020204" charset="-122"/>
                <a:cs typeface="微软雅黑" panose="020B0503020204020204" charset="-122"/>
                <a:sym typeface="Arial" panose="020B0604020202020204"/>
              </a:rPr>
              <a:t>分布式缓存</a:t>
            </a:r>
            <a:r>
              <a:rPr lang="zh-CN" sz="1400">
                <a:latin typeface="微软雅黑" panose="020B0503020204020204" charset="-122"/>
                <a:ea typeface="微软雅黑" panose="020B0503020204020204" charset="-122"/>
                <a:cs typeface="微软雅黑" panose="020B0503020204020204" charset="-122"/>
                <a:sym typeface="Arial" panose="020B0604020202020204"/>
              </a:rPr>
              <a:t>使用，支持多实例部署场景下的状态共享</a:t>
            </a:r>
            <a:r>
              <a:rPr lang="zh-CN" sz="1200">
                <a:latin typeface="微软雅黑" panose="020B0503020204020204" charset="-122"/>
                <a:ea typeface="微软雅黑" panose="020B0503020204020204" charset="-122"/>
                <a:cs typeface="微软雅黑" panose="020B0503020204020204" charset="-122"/>
                <a:sym typeface="Arial" panose="020B0604020202020204"/>
              </a:rPr>
              <a:t>。</a:t>
            </a:r>
            <a:endParaRPr lang="zh-CN" sz="1200">
              <a:latin typeface="微软雅黑" panose="020B0503020204020204" charset="-122"/>
              <a:ea typeface="微软雅黑" panose="020B0503020204020204" charset="-122"/>
              <a:cs typeface="微软雅黑" panose="020B0503020204020204" charset="-122"/>
              <a:sym typeface="Arial" panose="020B0604020202020204"/>
            </a:endParaRPr>
          </a:p>
        </p:txBody>
      </p:sp>
      <p:sp>
        <p:nvSpPr>
          <p:cNvPr id="136" name="Title-4"/>
          <p:cNvSpPr txBox="1"/>
          <p:nvPr/>
        </p:nvSpPr>
        <p:spPr>
          <a:xfrm>
            <a:off x="8153759" y="4231219"/>
            <a:ext cx="3166822" cy="36933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alpha val="100000"/>
                  </a:schemeClr>
                </a:solidFill>
                <a:latin typeface="思源黑体 CN Bold"/>
                <a:ea typeface="思源黑体 CN Bold"/>
                <a:cs typeface="Arial" panose="020B0604020202020204"/>
              </a:rPr>
              <a:t>Redis —— 缓存与加速访问</a:t>
            </a:r>
            <a:endParaRPr lang="en-US" sz="1600" b="1">
              <a:solidFill>
                <a:schemeClr val="bg1">
                  <a:alpha val="100000"/>
                </a:schemeClr>
              </a:solidFill>
              <a:latin typeface="思源黑体 CN Bold"/>
              <a:ea typeface="思源黑体 CN Bold"/>
              <a:cs typeface="Arial" panose="020B0604020202020204"/>
            </a:endParaRPr>
          </a:p>
        </p:txBody>
      </p:sp>
      <p:sp>
        <p:nvSpPr>
          <p:cNvPr id="137" name="2"/>
          <p:cNvSpPr/>
          <p:nvPr/>
        </p:nvSpPr>
        <p:spPr>
          <a:xfrm>
            <a:off x="128162" y="4495434"/>
            <a:ext cx="4146994" cy="1970293"/>
          </a:xfrm>
          <a:prstGeom prst="roundRect">
            <a:avLst>
              <a:gd name="adj" fmla="val 10569"/>
            </a:avLst>
          </a:prstGeom>
          <a:gradFill flip="none" rotWithShape="1">
            <a:gsLst>
              <a:gs pos="0">
                <a:schemeClr val="accent2">
                  <a:lumMod val="20000"/>
                  <a:lumOff val="80000"/>
                  <a:alpha val="40000"/>
                </a:schemeClr>
              </a:gs>
              <a:gs pos="100000">
                <a:schemeClr val="accent2">
                  <a:lumMod val="20000"/>
                  <a:lumOff val="8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Body-2"/>
          <p:cNvSpPr txBox="1"/>
          <p:nvPr/>
        </p:nvSpPr>
        <p:spPr>
          <a:xfrm>
            <a:off x="227228" y="4495968"/>
            <a:ext cx="3983252" cy="1449128"/>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sz="1400">
                <a:latin typeface="微软雅黑" panose="020B0503020204020204" charset="-122"/>
                <a:ea typeface="微软雅黑" panose="020B0503020204020204" charset="-122"/>
                <a:cs typeface="微软雅黑" panose="020B0503020204020204" charset="-122"/>
                <a:sym typeface="Arial" panose="020B0604020202020204"/>
              </a:rPr>
              <a:t>在具体实现上，受限于教学项目的硬件资源与运维成本，系统采用了如下数据库隔离策略：</a:t>
            </a:r>
            <a:endParaRPr lang="zh-CN" sz="1400">
              <a:latin typeface="微软雅黑" panose="020B0503020204020204" charset="-122"/>
              <a:ea typeface="微软雅黑" panose="020B0503020204020204" charset="-122"/>
              <a:cs typeface="微软雅黑" panose="020B0503020204020204" charset="-122"/>
              <a:sym typeface="Arial" panose="020B0604020202020204"/>
            </a:endParaRPr>
          </a:p>
          <a:p>
            <a:pPr>
              <a:lnSpc>
                <a:spcPct val="150000"/>
              </a:lnSpc>
            </a:pPr>
            <a:r>
              <a:rPr lang="zh-CN" sz="1400">
                <a:latin typeface="微软雅黑" panose="020B0503020204020204" charset="-122"/>
                <a:ea typeface="微软雅黑" panose="020B0503020204020204" charset="-122"/>
                <a:cs typeface="微软雅黑" panose="020B0503020204020204" charset="-122"/>
                <a:sym typeface="Arial" panose="020B0604020202020204"/>
              </a:rPr>
              <a:t>数据库实例：所有服务使用同一 PostgreSQL 实例</a:t>
            </a:r>
            <a:endParaRPr lang="zh-CN" sz="1400">
              <a:latin typeface="微软雅黑" panose="020B0503020204020204" charset="-122"/>
              <a:ea typeface="微软雅黑" panose="020B0503020204020204" charset="-122"/>
              <a:cs typeface="微软雅黑" panose="020B0503020204020204" charset="-122"/>
              <a:sym typeface="Arial" panose="020B0604020202020204"/>
            </a:endParaRPr>
          </a:p>
          <a:p>
            <a:pPr>
              <a:lnSpc>
                <a:spcPct val="150000"/>
              </a:lnSpc>
            </a:pPr>
            <a:r>
              <a:rPr lang="zh-CN" sz="1400" b="1">
                <a:latin typeface="微软雅黑" panose="020B0503020204020204" charset="-122"/>
                <a:ea typeface="微软雅黑" panose="020B0503020204020204" charset="-122"/>
                <a:cs typeface="微软雅黑" panose="020B0503020204020204" charset="-122"/>
                <a:sym typeface="Arial" panose="020B0604020202020204"/>
              </a:rPr>
              <a:t>逻辑隔离方式</a:t>
            </a:r>
            <a:r>
              <a:rPr lang="zh-CN" sz="1400">
                <a:latin typeface="微软雅黑" panose="020B0503020204020204" charset="-122"/>
                <a:ea typeface="微软雅黑" panose="020B0503020204020204" charset="-122"/>
                <a:cs typeface="微软雅黑" panose="020B0503020204020204" charset="-122"/>
                <a:sym typeface="Arial" panose="020B0604020202020204"/>
              </a:rPr>
              <a:t>：通过应用层与访问控制实现数据边界隔离</a:t>
            </a:r>
            <a:endParaRPr lang="zh-CN" sz="1400">
              <a:latin typeface="微软雅黑" panose="020B0503020204020204" charset="-122"/>
              <a:ea typeface="微软雅黑" panose="020B0503020204020204" charset="-122"/>
              <a:cs typeface="微软雅黑" panose="020B0503020204020204" charset="-122"/>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8"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cxnSp>
        <p:nvCxnSpPr>
          <p:cNvPr id="140" name="直接连接符 3"/>
          <p:cNvCxnSpPr/>
          <p:nvPr/>
        </p:nvCxnSpPr>
        <p:spPr>
          <a:xfrm>
            <a:off x="2146300" y="638907"/>
            <a:ext cx="9602788"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141" name="文本框 2"/>
          <p:cNvSpPr txBox="1"/>
          <p:nvPr/>
        </p:nvSpPr>
        <p:spPr>
          <a:xfrm>
            <a:off x="455930" y="454025"/>
            <a:ext cx="3248660" cy="39878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a:t>
            </a:r>
            <a:r>
              <a:rPr lang="zh-CN" sz="2000" b="1">
                <a:solidFill>
                  <a:schemeClr val="accent1">
                    <a:alpha val="100000"/>
                  </a:schemeClr>
                </a:solidFill>
                <a:latin typeface="思源黑体 CN Bold"/>
                <a:ea typeface="思源黑体 CN Bold"/>
                <a:cs typeface="思源黑体 CN Regular"/>
              </a:rPr>
              <a:t>核心链路</a:t>
            </a:r>
            <a:r>
              <a:rPr lang="en-US" sz="2000" b="1">
                <a:solidFill>
                  <a:schemeClr val="accent1">
                    <a:alpha val="100000"/>
                  </a:schemeClr>
                </a:solidFill>
                <a:latin typeface="思源黑体 CN Bold"/>
                <a:ea typeface="思源黑体 CN Bold"/>
                <a:cs typeface="思源黑体 CN Regular"/>
              </a:rPr>
              <a:t>-</a:t>
            </a:r>
            <a:r>
              <a:rPr lang="zh-CN" sz="2000" b="1">
                <a:solidFill>
                  <a:schemeClr val="accent1">
                    <a:alpha val="100000"/>
                  </a:schemeClr>
                </a:solidFill>
                <a:latin typeface="思源黑体 CN Bold"/>
                <a:ea typeface="思源黑体 CN Bold"/>
                <a:cs typeface="思源黑体 CN Regular"/>
              </a:rPr>
              <a:t>逻辑</a:t>
            </a:r>
            <a:r>
              <a:rPr lang="zh-CN" sz="2000" b="1">
                <a:solidFill>
                  <a:schemeClr val="accent1">
                    <a:alpha val="100000"/>
                  </a:schemeClr>
                </a:solidFill>
                <a:latin typeface="思源黑体 CN Bold"/>
                <a:ea typeface="思源黑体 CN Bold"/>
                <a:cs typeface="思源黑体 CN Regular"/>
              </a:rPr>
              <a:t>架构图</a:t>
            </a:r>
            <a:endParaRPr lang="zh-CN" sz="2000" b="1">
              <a:solidFill>
                <a:schemeClr val="accent1">
                  <a:alpha val="100000"/>
                </a:schemeClr>
              </a:solidFill>
              <a:latin typeface="思源黑体 CN Bold"/>
              <a:ea typeface="思源黑体 CN Bold"/>
              <a:cs typeface="思源黑体 CN Regular"/>
            </a:endParaRPr>
          </a:p>
        </p:txBody>
      </p:sp>
      <p:sp>
        <p:nvSpPr>
          <p:cNvPr id="142" name="Rectangle 64"/>
          <p:cNvSpPr/>
          <p:nvPr/>
        </p:nvSpPr>
        <p:spPr>
          <a:xfrm>
            <a:off x="128430" y="1666265"/>
            <a:ext cx="1898650" cy="3797300"/>
          </a:xfrm>
          <a:prstGeom prst="rect">
            <a:avLst/>
          </a:prstGeom>
        </p:spPr>
        <p:txBody>
          <a:bodyPr wrap="square" lIns="98502" tIns="49250" rIns="98502" bIns="49250">
            <a:spAutoFit/>
          </a:bodyPr>
          <a:lstStyle/>
          <a:p>
            <a:pPr lvl="0">
              <a:lnSpc>
                <a:spcPct val="150000"/>
              </a:lnSpc>
              <a:defRPr sz="1800">
                <a:solidFill>
                  <a:schemeClr val="tx1">
                    <a:alpha val="100000"/>
                  </a:schemeClr>
                </a:solidFill>
                <a:latin typeface="思源黑体 CN Regular"/>
                <a:ea typeface="思源黑体 CN Regular"/>
                <a:cs typeface="+mn-cs"/>
              </a:defRPr>
            </a:pPr>
            <a:r>
              <a:t>针对量化回测业务中任务执行</a:t>
            </a:r>
            <a:r>
              <a:rPr b="1"/>
              <a:t>耗时长、状态变化多、后续处理链路复杂</a:t>
            </a:r>
            <a:r>
              <a:t>的特点，系统在核心业务流程中采用了基于</a:t>
            </a:r>
            <a:r>
              <a:rPr b="1"/>
              <a:t>消息队列</a:t>
            </a:r>
            <a:r>
              <a:t>的</a:t>
            </a:r>
            <a:r>
              <a:rPr b="1"/>
              <a:t>事件驱动</a:t>
            </a:r>
            <a:r>
              <a:rPr b="1"/>
              <a:t>模式</a:t>
            </a:r>
            <a:r>
              <a:t>。</a:t>
            </a:r>
          </a:p>
        </p:txBody>
      </p:sp>
      <p:pic>
        <p:nvPicPr>
          <p:cNvPr id="143" name="图片 142"/>
          <p:cNvPicPr>
            <a:picLocks noChangeAspect="1"/>
          </p:cNvPicPr>
          <p:nvPr/>
        </p:nvPicPr>
        <p:blipFill>
          <a:blip r:embed="rId1"/>
          <a:stretch>
            <a:fillRect/>
          </a:stretch>
        </p:blipFill>
        <p:spPr>
          <a:xfrm>
            <a:off x="2021843" y="847725"/>
            <a:ext cx="10024801" cy="58407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44" name=""/>
        <p:cNvGrpSpPr/>
        <p:nvPr/>
      </p:nvGrpSpPr>
      <p:grpSpPr>
        <a:xfrm>
          <a:off x="0" y="0"/>
          <a:ext cx="0" cy="0"/>
          <a:chOff x="0" y="0"/>
          <a:chExt cx="0" cy="0"/>
        </a:xfrm>
      </p:grpSpPr>
      <p:cxnSp>
        <p:nvCxnSpPr>
          <p:cNvPr id="145" name="直接连接符 3"/>
          <p:cNvCxnSpPr/>
          <p:nvPr/>
        </p:nvCxnSpPr>
        <p:spPr>
          <a:xfrm>
            <a:off x="2146300" y="638907"/>
            <a:ext cx="9602788"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146" name="文本框 2"/>
          <p:cNvSpPr txBox="1"/>
          <p:nvPr/>
        </p:nvSpPr>
        <p:spPr>
          <a:xfrm>
            <a:off x="455613" y="454025"/>
            <a:ext cx="2330450" cy="39370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a:t>
            </a:r>
            <a:r>
              <a:rPr lang="zh-CN" sz="2000" b="1">
                <a:solidFill>
                  <a:schemeClr val="accent1">
                    <a:alpha val="100000"/>
                  </a:schemeClr>
                </a:solidFill>
                <a:latin typeface="思源黑体 CN Bold"/>
                <a:ea typeface="思源黑体 CN Bold"/>
                <a:cs typeface="思源黑体 CN Regular"/>
              </a:rPr>
              <a:t>核心链路</a:t>
            </a:r>
            <a:r>
              <a:rPr lang="en-US" sz="2000" b="1">
                <a:solidFill>
                  <a:schemeClr val="accent1">
                    <a:alpha val="100000"/>
                  </a:schemeClr>
                </a:solidFill>
                <a:latin typeface="思源黑体 CN Bold"/>
                <a:ea typeface="思源黑体 CN Bold"/>
                <a:cs typeface="思源黑体 CN Regular"/>
              </a:rPr>
              <a:t>-</a:t>
            </a:r>
            <a:r>
              <a:rPr lang="zh-CN" sz="2000" b="1">
                <a:solidFill>
                  <a:schemeClr val="accent1">
                    <a:alpha val="100000"/>
                  </a:schemeClr>
                </a:solidFill>
                <a:latin typeface="思源黑体 CN Bold"/>
                <a:ea typeface="思源黑体 CN Bold"/>
                <a:cs typeface="思源黑体 CN Regular"/>
              </a:rPr>
              <a:t>时序图</a:t>
            </a:r>
            <a:endParaRPr lang="zh-CN" sz="2000" b="1">
              <a:solidFill>
                <a:schemeClr val="accent1">
                  <a:alpha val="100000"/>
                </a:schemeClr>
              </a:solidFill>
              <a:latin typeface="思源黑体 CN Bold"/>
              <a:ea typeface="思源黑体 CN Bold"/>
              <a:cs typeface="思源黑体 CN Regular"/>
            </a:endParaRPr>
          </a:p>
        </p:txBody>
      </p:sp>
      <p:pic>
        <p:nvPicPr>
          <p:cNvPr id="147" name="图片 146"/>
          <p:cNvPicPr>
            <a:picLocks noChangeAspect="1"/>
          </p:cNvPicPr>
          <p:nvPr/>
        </p:nvPicPr>
        <p:blipFill>
          <a:blip r:embed="rId1"/>
          <a:stretch>
            <a:fillRect/>
          </a:stretch>
        </p:blipFill>
        <p:spPr>
          <a:xfrm>
            <a:off x="1481251" y="997314"/>
            <a:ext cx="8802440" cy="574655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48" name=""/>
        <p:cNvGrpSpPr/>
        <p:nvPr/>
      </p:nvGrpSpPr>
      <p:grpSpPr>
        <a:xfrm>
          <a:off x="0" y="0"/>
          <a:ext cx="0" cy="0"/>
          <a:chOff x="0" y="0"/>
          <a:chExt cx="0" cy="0"/>
        </a:xfrm>
      </p:grpSpPr>
      <p:pic>
        <p:nvPicPr>
          <p:cNvPr id="149" name="图片 1" descr="背景图案&#10;&#10;AI 生成的内容可能不正确。"/>
          <p:cNvPicPr>
            <a:picLocks noChangeAspect="1"/>
          </p:cNvPicPr>
          <p:nvPr/>
        </p:nvPicPr>
        <p:blipFill>
          <a:blip r:embed="rId1">
            <a:alphaModFix amt="50000"/>
          </a:blip>
          <a:srcRect t="3868" r="35683" b="34442"/>
          <a:stretch>
            <a:fillRect/>
          </a:stretch>
        </p:blipFill>
        <p:spPr>
          <a:xfrm flipH="1">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p:spPr>
      </p:pic>
      <p:cxnSp>
        <p:nvCxnSpPr>
          <p:cNvPr id="150" name="直接连接符 3"/>
          <p:cNvCxnSpPr/>
          <p:nvPr/>
        </p:nvCxnSpPr>
        <p:spPr>
          <a:xfrm>
            <a:off x="2146300" y="638907"/>
            <a:ext cx="9602788"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151" name="文本框 2"/>
          <p:cNvSpPr txBox="1"/>
          <p:nvPr/>
        </p:nvSpPr>
        <p:spPr>
          <a:xfrm>
            <a:off x="455613" y="454025"/>
            <a:ext cx="2330450" cy="39370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a:t>
            </a:r>
            <a:r>
              <a:rPr lang="zh-CN" sz="2000" b="1">
                <a:solidFill>
                  <a:schemeClr val="accent1">
                    <a:alpha val="100000"/>
                  </a:schemeClr>
                </a:solidFill>
                <a:latin typeface="思源黑体 CN Bold"/>
                <a:ea typeface="思源黑体 CN Bold"/>
                <a:cs typeface="思源黑体 CN Regular"/>
              </a:rPr>
              <a:t>部署架构图</a:t>
            </a:r>
            <a:endParaRPr lang="zh-CN" sz="2000" b="1">
              <a:solidFill>
                <a:schemeClr val="accent1">
                  <a:alpha val="100000"/>
                </a:schemeClr>
              </a:solidFill>
              <a:latin typeface="思源黑体 CN Bold"/>
              <a:ea typeface="思源黑体 CN Bold"/>
              <a:cs typeface="思源黑体 CN Regular"/>
            </a:endParaRPr>
          </a:p>
        </p:txBody>
      </p:sp>
      <p:sp>
        <p:nvSpPr>
          <p:cNvPr id="152" name="文本框 151"/>
          <p:cNvSpPr txBox="1"/>
          <p:nvPr/>
        </p:nvSpPr>
        <p:spPr>
          <a:xfrm>
            <a:off x="3081466" y="1260475"/>
            <a:ext cx="6616700" cy="641350"/>
          </a:xfrm>
          <a:prstGeom prst="rect">
            <a:avLst/>
          </a:prstGeom>
        </p:spPr>
        <p:txBody>
          <a:bodyPr>
            <a:spAutoFit/>
          </a:bodyPr>
          <a:p>
            <a:pPr marL="0" lvl="0" algn="l" defTabSz="914400">
              <a:lnSpc>
                <a:spcPct val="100000"/>
              </a:lnSpc>
              <a:defRPr sz="1800">
                <a:solidFill>
                  <a:schemeClr val="tx1">
                    <a:alpha val="100000"/>
                  </a:schemeClr>
                </a:solidFill>
                <a:latin typeface="思源黑体 CN Regular"/>
                <a:ea typeface="思源黑体 CN Regular"/>
                <a:cs typeface="+mn-cs"/>
              </a:defRPr>
            </a:pPr>
            <a:r>
              <a:rPr sz="1800" b="1">
                <a:solidFill>
                  <a:schemeClr val="tx1">
                    <a:alpha val="100000"/>
                  </a:schemeClr>
                </a:solidFill>
                <a:latin typeface="思源黑体 CN Regular"/>
                <a:ea typeface="思源黑体 CN Regular"/>
                <a:cs typeface="+mn-cs"/>
              </a:rPr>
              <a:t>核心基础设施集中、</a:t>
            </a:r>
            <a:r>
              <a:rPr sz="1800" b="1">
                <a:solidFill>
                  <a:schemeClr val="tx1">
                    <a:alpha val="100000"/>
                  </a:schemeClr>
                </a:solidFill>
                <a:latin typeface="思源黑体 CN Regular"/>
                <a:ea typeface="思源黑体 CN Regular"/>
                <a:cs typeface="+mn-cs"/>
              </a:rPr>
              <a:t>业务服务</a:t>
            </a:r>
            <a:r>
              <a:rPr lang="zh-CN" sz="1800" b="1">
                <a:solidFill>
                  <a:schemeClr val="tx1">
                    <a:alpha val="100000"/>
                  </a:schemeClr>
                </a:solidFill>
                <a:latin typeface="思源黑体 CN Regular"/>
                <a:ea typeface="思源黑体 CN Regular"/>
                <a:cs typeface="+mn-cs"/>
              </a:rPr>
              <a:t>负载均衡</a:t>
            </a:r>
            <a:r>
              <a:rPr sz="1800" b="1">
                <a:solidFill>
                  <a:schemeClr val="tx1">
                    <a:alpha val="100000"/>
                  </a:schemeClr>
                </a:solidFill>
                <a:latin typeface="思源黑体 CN Regular"/>
                <a:ea typeface="思源黑体 CN Regular"/>
                <a:cs typeface="+mn-cs"/>
              </a:rPr>
              <a:t>、</a:t>
            </a:r>
            <a:r>
              <a:rPr sz="1800" b="1">
                <a:solidFill>
                  <a:schemeClr val="tx1">
                    <a:alpha val="100000"/>
                  </a:schemeClr>
                </a:solidFill>
                <a:latin typeface="思源黑体 CN Regular"/>
                <a:ea typeface="思源黑体 CN Regular"/>
                <a:cs typeface="+mn-cs"/>
              </a:rPr>
              <a:t>执行资源隔离</a:t>
            </a:r>
            <a:endParaRPr sz="1800" b="1">
              <a:solidFill>
                <a:schemeClr val="tx1">
                  <a:alpha val="100000"/>
                </a:schemeClr>
              </a:solidFill>
              <a:latin typeface="思源黑体 CN Regular"/>
              <a:ea typeface="思源黑体 CN Regular"/>
              <a:cs typeface="+mn-cs"/>
            </a:endParaRPr>
          </a:p>
          <a:p>
            <a:pPr marL="0" lvl="0" algn="l" defTabSz="914400">
              <a:lnSpc>
                <a:spcPct val="100000"/>
              </a:lnSpc>
              <a:defRPr sz="1800">
                <a:solidFill>
                  <a:schemeClr val="tx1">
                    <a:alpha val="100000"/>
                  </a:schemeClr>
                </a:solidFill>
                <a:latin typeface="思源黑体 CN Regular"/>
                <a:ea typeface="思源黑体 CN Regular"/>
                <a:cs typeface="+mn-cs"/>
              </a:defRPr>
            </a:pPr>
            <a:endParaRPr lang="en-US" sz="1800" b="1">
              <a:solidFill>
                <a:schemeClr val="tx1">
                  <a:alpha val="100000"/>
                </a:schemeClr>
              </a:solidFill>
              <a:latin typeface="思源黑体 CN Regular"/>
              <a:ea typeface="思源黑体 CN Regular"/>
              <a:cs typeface="+mn-cs"/>
            </a:endParaRPr>
          </a:p>
        </p:txBody>
      </p:sp>
      <p:sp>
        <p:nvSpPr>
          <p:cNvPr id="153" name="Rectangle 64"/>
          <p:cNvSpPr/>
          <p:nvPr/>
        </p:nvSpPr>
        <p:spPr>
          <a:xfrm>
            <a:off x="357335" y="847725"/>
            <a:ext cx="11549242" cy="412750"/>
          </a:xfrm>
          <a:prstGeom prst="rect">
            <a:avLst/>
          </a:prstGeom>
        </p:spPr>
        <p:txBody>
          <a:bodyPr wrap="square" lIns="98502" tIns="49250" rIns="98502" bIns="49250">
            <a:spAutoFit/>
          </a:bodyPr>
          <a:lstStyle/>
          <a:p>
            <a:pPr lvl="0">
              <a:lnSpc>
                <a:spcPct val="150000"/>
              </a:lnSpc>
              <a:defRPr sz="1800">
                <a:solidFill>
                  <a:schemeClr val="tx1">
                    <a:alpha val="100000"/>
                  </a:schemeClr>
                </a:solidFill>
                <a:latin typeface="思源黑体 CN Regular"/>
                <a:ea typeface="思源黑体 CN Regular"/>
                <a:cs typeface="+mn-cs"/>
              </a:defRPr>
            </a:pPr>
            <a:r>
              <a:rPr lang="zh-CN" sz="1400">
                <a:latin typeface="思源黑体 CN Regular"/>
                <a:ea typeface="思源黑体 CN Regular"/>
                <a:cs typeface="+mn-cs"/>
              </a:rPr>
              <a:t>本系统采用基于</a:t>
            </a:r>
            <a:r>
              <a:rPr lang="zh-CN" sz="1400" b="1">
                <a:latin typeface="思源黑体 CN Regular"/>
                <a:ea typeface="思源黑体 CN Regular"/>
                <a:cs typeface="+mn-cs"/>
              </a:rPr>
              <a:t>云服务器</a:t>
            </a:r>
            <a:r>
              <a:rPr lang="zh-CN" sz="1400">
                <a:latin typeface="思源黑体 CN Regular"/>
                <a:ea typeface="思源黑体 CN Regular"/>
                <a:cs typeface="+mn-cs"/>
              </a:rPr>
              <a:t>的分布式部署方案，整体部署环境来自腾讯云与火山引擎，共使用 7 台云服务器，操作系统统一为</a:t>
            </a:r>
            <a:r>
              <a:rPr lang="zh-CN" sz="1400" b="1">
                <a:latin typeface="思源黑体 CN Regular"/>
                <a:ea typeface="思源黑体 CN Regular"/>
                <a:cs typeface="+mn-cs"/>
              </a:rPr>
              <a:t> Ubuntu 22.04</a:t>
            </a:r>
            <a:r>
              <a:rPr lang="zh-CN" sz="1400">
                <a:latin typeface="思源黑体 CN Regular"/>
                <a:ea typeface="思源黑体 CN Regular"/>
                <a:cs typeface="+mn-cs"/>
              </a:rPr>
              <a:t>。</a:t>
            </a:r>
            <a:endParaRPr lang="zh-CN" sz="1400">
              <a:latin typeface="思源黑体 CN Regular"/>
              <a:ea typeface="思源黑体 CN Regular"/>
              <a:cs typeface="+mn-cs"/>
            </a:endParaRPr>
          </a:p>
        </p:txBody>
      </p:sp>
      <p:pic>
        <p:nvPicPr>
          <p:cNvPr id="154" name="图片 153"/>
          <p:cNvPicPr>
            <a:picLocks noChangeAspect="1"/>
          </p:cNvPicPr>
          <p:nvPr/>
        </p:nvPicPr>
        <p:blipFill>
          <a:blip r:embed="rId2"/>
          <a:stretch>
            <a:fillRect/>
          </a:stretch>
        </p:blipFill>
        <p:spPr>
          <a:xfrm>
            <a:off x="-1" y="1789968"/>
            <a:ext cx="12192000" cy="5180237"/>
          </a:xfrm>
          <a:prstGeom prst="rect">
            <a:avLst/>
          </a:prstGeom>
        </p:spPr>
      </p:pic>
    </p:spTree>
  </p:cSld>
  <p:clrMapOvr>
    <a:masterClrMapping/>
  </p:clrMapOvr>
  <p:timing>
    <p:tnLst>
      <p:par>
        <p:cTn id="1" dur="indefinite" restart="never" nodeType="tmRoot">
          <p:childTnLst>
            <p:seq concurrent="0"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cond evt="onPrev" delay="0"/>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55" name=""/>
        <p:cNvGrpSpPr/>
        <p:nvPr/>
      </p:nvGrpSpPr>
      <p:grpSpPr>
        <a:xfrm>
          <a:off x="0" y="0"/>
          <a:ext cx="0" cy="0"/>
          <a:chOff x="0" y="0"/>
          <a:chExt cx="0" cy="0"/>
        </a:xfrm>
      </p:grpSpPr>
      <p:pic>
        <p:nvPicPr>
          <p:cNvPr id="156" name="图片 24" descr="背景图案&#10;&#10;AI 生成的内容可能不正确。"/>
          <p:cNvPicPr>
            <a:picLocks noChangeAspect="1"/>
          </p:cNvPicPr>
          <p:nvPr/>
        </p:nvPicPr>
        <p:blipFill>
          <a:blip r:embed="rId1"/>
          <a:srcRect t="3868" r="5311" b="5311"/>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57" name="文本框 9"/>
          <p:cNvSpPr txBox="1"/>
          <p:nvPr/>
        </p:nvSpPr>
        <p:spPr>
          <a:xfrm>
            <a:off x="350396" y="3039599"/>
            <a:ext cx="5467350" cy="100330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思源黑体 CN Regular"/>
                <a:ea typeface="思源黑体 CN Regular"/>
                <a:cs typeface="+mn-cs"/>
              </a:defRPr>
            </a:pPr>
            <a:r>
              <a:rPr lang="zh-CN" sz="6000" b="1" i="0" u="none" strike="noStrike">
                <a:solidFill>
                  <a:schemeClr val="tx1">
                    <a:alpha val="100000"/>
                  </a:schemeClr>
                </a:solidFill>
                <a:latin typeface="思源黑体 CN Bold"/>
                <a:ea typeface="思源黑体 CN Bold"/>
                <a:cs typeface="思源黑体 CN Regular"/>
              </a:rPr>
              <a:t>工程亮点</a:t>
            </a:r>
            <a:endParaRPr lang="zh-CN" sz="6000" b="1" i="0" u="none" strike="noStrike">
              <a:solidFill>
                <a:schemeClr val="tx1">
                  <a:alpha val="100000"/>
                </a:schemeClr>
              </a:solidFill>
              <a:latin typeface="思源黑体 CN Bold"/>
              <a:ea typeface="思源黑体 CN Bold"/>
              <a:cs typeface="思源黑体 CN Regular"/>
            </a:endParaRPr>
          </a:p>
        </p:txBody>
      </p:sp>
      <p:sp>
        <p:nvSpPr>
          <p:cNvPr id="158" name="文本框 10"/>
          <p:cNvSpPr txBox="1"/>
          <p:nvPr/>
        </p:nvSpPr>
        <p:spPr>
          <a:xfrm>
            <a:off x="283115" y="1861414"/>
            <a:ext cx="3822700" cy="914400"/>
          </a:xfrm>
          <a:prstGeom prst="rect">
            <a:avLst/>
          </a:prstGeom>
          <a:noFill/>
        </p:spPr>
        <p:txBody>
          <a:bodyPr wrap="square" rtlCol="0">
            <a:spAutoFit/>
          </a:bodyPr>
          <a:lstStyle/>
          <a:p>
            <a:r>
              <a:rPr lang="en-US" sz="5400" i="1">
                <a:solidFill>
                  <a:schemeClr val="accent1">
                    <a:alpha val="100000"/>
                  </a:schemeClr>
                </a:solidFill>
                <a:latin typeface="思源黑体 CN Bold"/>
                <a:ea typeface="思源黑体 CN Regular"/>
                <a:cs typeface="+mn-cs"/>
              </a:rPr>
              <a:t>PART-03</a:t>
            </a:r>
            <a:endParaRPr lang="en-US" sz="5400" i="1">
              <a:solidFill>
                <a:schemeClr val="accent1">
                  <a:alpha val="100000"/>
                </a:schemeClr>
              </a:solidFill>
              <a:latin typeface="思源黑体 CN Bold"/>
              <a:ea typeface="思源黑体 CN Regular"/>
              <a:cs typeface="+mn-cs"/>
            </a:endParaRPr>
          </a:p>
        </p:txBody>
      </p:sp>
      <p:cxnSp>
        <p:nvCxnSpPr>
          <p:cNvPr id="159" name="直接连接符 15"/>
          <p:cNvCxnSpPr/>
          <p:nvPr/>
        </p:nvCxnSpPr>
        <p:spPr>
          <a:xfrm>
            <a:off x="442913" y="2874107"/>
            <a:ext cx="5132387" cy="0"/>
          </a:xfrm>
          <a:prstGeom prst="line">
            <a:avLst/>
          </a:prstGeom>
          <a:ln>
            <a:solidFill>
              <a:schemeClr val="accent4"/>
            </a:solidFill>
            <a:tailEnd type="oval" w="lg" len="lg"/>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60" name=""/>
        <p:cNvGrpSpPr/>
        <p:nvPr/>
      </p:nvGrpSpPr>
      <p:grpSpPr>
        <a:xfrm>
          <a:off x="0" y="0"/>
          <a:ext cx="0" cy="0"/>
          <a:chOff x="0" y="0"/>
          <a:chExt cx="0" cy="0"/>
        </a:xfrm>
      </p:grpSpPr>
      <p:pic>
        <p:nvPicPr>
          <p:cNvPr id="161"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162" name="直接连接符 3"/>
          <p:cNvCxnSpPr/>
          <p:nvPr/>
        </p:nvCxnSpPr>
        <p:spPr>
          <a:xfrm flipV="1">
            <a:off x="6803225" y="650875"/>
            <a:ext cx="4328081"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163" name="文本框 2"/>
          <p:cNvSpPr txBox="1"/>
          <p:nvPr/>
        </p:nvSpPr>
        <p:spPr>
          <a:xfrm>
            <a:off x="455613" y="454025"/>
            <a:ext cx="7229417" cy="393700"/>
          </a:xfrm>
          <a:prstGeom prst="rect">
            <a:avLst/>
          </a:prstGeom>
          <a:noFill/>
        </p:spPr>
        <p:txBody>
          <a:bodyPr wrap="square" rtlCol="0">
            <a:spAutoFit/>
          </a:bodyPr>
          <a:lstStyle/>
          <a:p>
            <a:r>
              <a:rPr lang="zh-CN" sz="2000" b="1">
                <a:solidFill>
                  <a:schemeClr val="accent1">
                    <a:alpha val="100000"/>
                  </a:schemeClr>
                </a:solidFill>
                <a:latin typeface="思源黑体 CN Bold"/>
                <a:ea typeface="思源黑体 CN Bold"/>
                <a:cs typeface="思源黑体 CN Regular"/>
              </a:rPr>
              <a:t>工程亮点一：基于 RocketMQ 的事件驱动核心业务流转</a:t>
            </a:r>
            <a:endParaRPr lang="zh-CN" sz="2000" b="1">
              <a:solidFill>
                <a:schemeClr val="accent1">
                  <a:alpha val="100000"/>
                </a:schemeClr>
              </a:solidFill>
              <a:latin typeface="思源黑体 CN Bold"/>
              <a:ea typeface="思源黑体 CN Bold"/>
              <a:cs typeface="思源黑体 CN Regular"/>
            </a:endParaRPr>
          </a:p>
        </p:txBody>
      </p:sp>
      <p:sp>
        <p:nvSpPr>
          <p:cNvPr id="164" name="文本框 18"/>
          <p:cNvSpPr txBox="1"/>
          <p:nvPr/>
        </p:nvSpPr>
        <p:spPr>
          <a:xfrm>
            <a:off x="6337344" y="2083726"/>
            <a:ext cx="5194300" cy="4769485"/>
          </a:xfrm>
          <a:prstGeom prst="rect">
            <a:avLst/>
          </a:prstGeom>
          <a:noFill/>
          <a:effectLst/>
        </p:spPr>
        <p:txBody>
          <a:bodyPr wrap="square" rtlCol="0">
            <a:spAutoFit/>
          </a:bodyPr>
          <a:lstStyle/>
          <a:p>
            <a:r>
              <a:rPr lang="en-US" sz="1600">
                <a:latin typeface="微软雅黑" panose="020B0503020204020204" charset="-122"/>
                <a:ea typeface="微软雅黑" panose="020B0503020204020204" charset="-122"/>
                <a:cs typeface="微软雅黑" panose="020B0503020204020204" charset="-122"/>
              </a:rPr>
              <a:t>    </a:t>
            </a:r>
            <a:r>
              <a:rPr sz="1600">
                <a:latin typeface="微软雅黑" panose="020B0503020204020204" charset="-122"/>
                <a:ea typeface="微软雅黑" panose="020B0503020204020204" charset="-122"/>
                <a:cs typeface="微软雅黑" panose="020B0503020204020204" charset="-122"/>
              </a:rPr>
              <a:t>针对上述问题，系统引入 </a:t>
            </a:r>
            <a:r>
              <a:rPr sz="1600" b="1">
                <a:latin typeface="微软雅黑" panose="020B0503020204020204" charset="-122"/>
                <a:ea typeface="微软雅黑" panose="020B0503020204020204" charset="-122"/>
                <a:cs typeface="微软雅黑" panose="020B0503020204020204" charset="-122"/>
              </a:rPr>
              <a:t>RocketMQ</a:t>
            </a:r>
            <a:r>
              <a:rPr sz="1600">
                <a:latin typeface="微软雅黑" panose="020B0503020204020204" charset="-122"/>
                <a:ea typeface="微软雅黑" panose="020B0503020204020204" charset="-122"/>
                <a:cs typeface="微软雅黑" panose="020B0503020204020204" charset="-122"/>
              </a:rPr>
              <a:t> 作为核心的异步通信基础设施，采用</a:t>
            </a:r>
            <a:r>
              <a:rPr sz="1600" b="1">
                <a:latin typeface="微软雅黑" panose="020B0503020204020204" charset="-122"/>
                <a:ea typeface="微软雅黑" panose="020B0503020204020204" charset="-122"/>
                <a:cs typeface="微软雅黑" panose="020B0503020204020204" charset="-122"/>
              </a:rPr>
              <a:t>事件驱动架构</a:t>
            </a:r>
            <a:r>
              <a:rPr sz="1600">
                <a:latin typeface="微软雅黑" panose="020B0503020204020204" charset="-122"/>
                <a:ea typeface="微软雅黑" panose="020B0503020204020204" charset="-122"/>
                <a:cs typeface="微软雅黑" panose="020B0503020204020204" charset="-122"/>
              </a:rPr>
              <a:t>（Event-Driven Architecture）</a:t>
            </a:r>
            <a:r>
              <a:rPr sz="1600">
                <a:latin typeface="微软雅黑" panose="020B0503020204020204" charset="-122"/>
                <a:ea typeface="微软雅黑" panose="020B0503020204020204" charset="-122"/>
                <a:cs typeface="微软雅黑" panose="020B0503020204020204" charset="-122"/>
              </a:rPr>
              <a:t>对回测业务链路进行重构。</a:t>
            </a:r>
            <a:endParaRPr sz="1600">
              <a:latin typeface="微软雅黑" panose="020B0503020204020204" charset="-122"/>
              <a:ea typeface="微软雅黑" panose="020B0503020204020204" charset="-122"/>
              <a:cs typeface="微软雅黑" panose="020B0503020204020204" charset="-122"/>
            </a:endParaRPr>
          </a:p>
          <a:p>
            <a:endParaRPr lang="en-US" sz="1600">
              <a:latin typeface="微软雅黑" panose="020B0503020204020204" charset="-122"/>
              <a:ea typeface="微软雅黑" panose="020B0503020204020204" charset="-122"/>
              <a:cs typeface="微软雅黑" panose="020B0503020204020204" charset="-122"/>
            </a:endParaRPr>
          </a:p>
          <a:p>
            <a:r>
              <a:rPr lang="en-US" sz="1600">
                <a:latin typeface="微软雅黑" panose="020B0503020204020204" charset="-122"/>
                <a:ea typeface="微软雅黑" panose="020B0503020204020204" charset="-122"/>
                <a:cs typeface="微软雅黑" panose="020B0503020204020204" charset="-122"/>
              </a:rPr>
              <a:t>    </a:t>
            </a:r>
            <a:r>
              <a:rPr sz="1600">
                <a:latin typeface="微软雅黑" panose="020B0503020204020204" charset="-122"/>
                <a:ea typeface="微软雅黑" panose="020B0503020204020204" charset="-122"/>
                <a:cs typeface="微软雅黑" panose="020B0503020204020204" charset="-122"/>
              </a:rPr>
              <a:t>在整体设计上，系统将交互方式划分为</a:t>
            </a:r>
            <a:r>
              <a:rPr sz="1600" b="1">
                <a:latin typeface="微软雅黑" panose="020B0503020204020204" charset="-122"/>
                <a:ea typeface="微软雅黑" panose="020B0503020204020204" charset="-122"/>
                <a:cs typeface="微软雅黑" panose="020B0503020204020204" charset="-122"/>
              </a:rPr>
              <a:t>两类</a:t>
            </a:r>
            <a:r>
              <a:rPr sz="1600">
                <a:latin typeface="微软雅黑" panose="020B0503020204020204" charset="-122"/>
                <a:ea typeface="微软雅黑" panose="020B0503020204020204" charset="-122"/>
                <a:cs typeface="微软雅黑" panose="020B0503020204020204" charset="-122"/>
              </a:rPr>
              <a:t>：</a:t>
            </a:r>
            <a:endParaRPr sz="1600">
              <a:latin typeface="微软雅黑" panose="020B0503020204020204" charset="-122"/>
              <a:ea typeface="微软雅黑" panose="020B0503020204020204" charset="-122"/>
              <a:cs typeface="微软雅黑" panose="020B0503020204020204" charset="-122"/>
            </a:endParaRPr>
          </a:p>
          <a:p>
            <a:r>
              <a:rPr lang="en-US" sz="1600">
                <a:latin typeface="微软雅黑" panose="020B0503020204020204" charset="-122"/>
                <a:ea typeface="微软雅黑" panose="020B0503020204020204" charset="-122"/>
                <a:cs typeface="微软雅黑" panose="020B0503020204020204" charset="-122"/>
              </a:rPr>
              <a:t>    </a:t>
            </a:r>
            <a:r>
              <a:rPr sz="1600">
                <a:latin typeface="微软雅黑" panose="020B0503020204020204" charset="-122"/>
                <a:ea typeface="微软雅黑" panose="020B0503020204020204" charset="-122"/>
                <a:cs typeface="微软雅黑" panose="020B0503020204020204" charset="-122"/>
              </a:rPr>
              <a:t>一类是面向用户的</a:t>
            </a:r>
            <a:r>
              <a:rPr sz="1600" b="1">
                <a:latin typeface="微软雅黑" panose="020B0503020204020204" charset="-122"/>
                <a:ea typeface="微软雅黑" panose="020B0503020204020204" charset="-122"/>
                <a:cs typeface="微软雅黑" panose="020B0503020204020204" charset="-122"/>
              </a:rPr>
              <a:t>命令型请求</a:t>
            </a:r>
            <a:r>
              <a:rPr sz="1600">
                <a:latin typeface="微软雅黑" panose="020B0503020204020204" charset="-122"/>
                <a:ea typeface="微软雅黑" panose="020B0503020204020204" charset="-122"/>
                <a:cs typeface="微软雅黑" panose="020B0503020204020204" charset="-122"/>
              </a:rPr>
              <a:t>，例如任务提交、策略管理等，仍通过 </a:t>
            </a:r>
            <a:r>
              <a:rPr sz="1600" b="1">
                <a:latin typeface="微软雅黑" panose="020B0503020204020204" charset="-122"/>
                <a:ea typeface="微软雅黑" panose="020B0503020204020204" charset="-122"/>
                <a:cs typeface="微软雅黑" panose="020B0503020204020204" charset="-122"/>
              </a:rPr>
              <a:t>REST API 同步</a:t>
            </a:r>
            <a:r>
              <a:rPr sz="1600">
                <a:latin typeface="微软雅黑" panose="020B0503020204020204" charset="-122"/>
                <a:ea typeface="微软雅黑" panose="020B0503020204020204" charset="-122"/>
                <a:cs typeface="微软雅黑" panose="020B0503020204020204" charset="-122"/>
              </a:rPr>
              <a:t>完成；</a:t>
            </a:r>
            <a:endParaRPr sz="1600">
              <a:latin typeface="微软雅黑" panose="020B0503020204020204" charset="-122"/>
              <a:ea typeface="微软雅黑" panose="020B0503020204020204" charset="-122"/>
              <a:cs typeface="微软雅黑" panose="020B0503020204020204" charset="-122"/>
            </a:endParaRPr>
          </a:p>
          <a:p>
            <a:r>
              <a:rPr lang="en-US" sz="1600">
                <a:latin typeface="微软雅黑" panose="020B0503020204020204" charset="-122"/>
                <a:ea typeface="微软雅黑" panose="020B0503020204020204" charset="-122"/>
                <a:cs typeface="微软雅黑" panose="020B0503020204020204" charset="-122"/>
              </a:rPr>
              <a:t>    </a:t>
            </a:r>
            <a:r>
              <a:rPr sz="1600">
                <a:latin typeface="微软雅黑" panose="020B0503020204020204" charset="-122"/>
                <a:ea typeface="微软雅黑" panose="020B0503020204020204" charset="-122"/>
                <a:cs typeface="微软雅黑" panose="020B0503020204020204" charset="-122"/>
              </a:rPr>
              <a:t>另一类是系统内部的</a:t>
            </a:r>
            <a:r>
              <a:rPr sz="1600" b="1">
                <a:latin typeface="微软雅黑" panose="020B0503020204020204" charset="-122"/>
                <a:ea typeface="微软雅黑" panose="020B0503020204020204" charset="-122"/>
                <a:cs typeface="微软雅黑" panose="020B0503020204020204" charset="-122"/>
              </a:rPr>
              <a:t>事件型通知</a:t>
            </a:r>
            <a:r>
              <a:rPr sz="1600">
                <a:latin typeface="微软雅黑" panose="020B0503020204020204" charset="-122"/>
                <a:ea typeface="微软雅黑" panose="020B0503020204020204" charset="-122"/>
                <a:cs typeface="微软雅黑" panose="020B0503020204020204" charset="-122"/>
              </a:rPr>
              <a:t>，例如任务调度、执行状态变化、结果完成等，统一通过</a:t>
            </a:r>
            <a:r>
              <a:rPr sz="1600" b="1">
                <a:latin typeface="微软雅黑" panose="020B0503020204020204" charset="-122"/>
                <a:ea typeface="微软雅黑" panose="020B0503020204020204" charset="-122"/>
                <a:cs typeface="微软雅黑" panose="020B0503020204020204" charset="-122"/>
              </a:rPr>
              <a:t>消息队列进行异步传递</a:t>
            </a:r>
            <a:r>
              <a:rPr sz="1600">
                <a:latin typeface="微软雅黑" panose="020B0503020204020204" charset="-122"/>
                <a:ea typeface="微软雅黑" panose="020B0503020204020204" charset="-122"/>
                <a:cs typeface="微软雅黑" panose="020B0503020204020204" charset="-122"/>
              </a:rPr>
              <a:t>。</a:t>
            </a:r>
            <a:endParaRPr sz="1600">
              <a:latin typeface="微软雅黑" panose="020B0503020204020204" charset="-122"/>
              <a:ea typeface="微软雅黑" panose="020B0503020204020204" charset="-122"/>
              <a:cs typeface="微软雅黑" panose="020B0503020204020204" charset="-122"/>
            </a:endParaRPr>
          </a:p>
          <a:p>
            <a:endParaRPr lang="en-US" sz="1600">
              <a:latin typeface="微软雅黑" panose="020B0503020204020204" charset="-122"/>
              <a:ea typeface="微软雅黑" panose="020B0503020204020204" charset="-122"/>
              <a:cs typeface="微软雅黑" panose="020B0503020204020204" charset="-122"/>
            </a:endParaRPr>
          </a:p>
          <a:p>
            <a:r>
              <a:rPr lang="en-US" sz="1600">
                <a:latin typeface="微软雅黑" panose="020B0503020204020204" charset="-122"/>
                <a:ea typeface="微软雅黑" panose="020B0503020204020204" charset="-122"/>
                <a:cs typeface="微软雅黑" panose="020B0503020204020204" charset="-122"/>
              </a:rPr>
              <a:t>    </a:t>
            </a:r>
            <a:r>
              <a:rPr sz="1600">
                <a:latin typeface="微软雅黑" panose="020B0503020204020204" charset="-122"/>
                <a:ea typeface="微软雅黑" panose="020B0503020204020204" charset="-122"/>
                <a:cs typeface="微软雅黑" panose="020B0503020204020204" charset="-122"/>
              </a:rPr>
              <a:t>围绕回测流程，系统定义了</a:t>
            </a:r>
            <a:r>
              <a:rPr sz="1600" b="1">
                <a:latin typeface="微软雅黑" panose="020B0503020204020204" charset="-122"/>
                <a:ea typeface="微软雅黑" panose="020B0503020204020204" charset="-122"/>
                <a:cs typeface="微软雅黑" panose="020B0503020204020204" charset="-122"/>
              </a:rPr>
              <a:t>两个核心消息主题</a:t>
            </a:r>
            <a:r>
              <a:rPr sz="1600">
                <a:latin typeface="微软雅黑" panose="020B0503020204020204" charset="-122"/>
                <a:ea typeface="微软雅黑" panose="020B0503020204020204" charset="-122"/>
                <a:cs typeface="微软雅黑" panose="020B0503020204020204" charset="-122"/>
              </a:rPr>
              <a:t>：</a:t>
            </a:r>
            <a:endParaRPr sz="1600">
              <a:latin typeface="微软雅黑" panose="020B0503020204020204" charset="-122"/>
              <a:ea typeface="微软雅黑" panose="020B0503020204020204" charset="-122"/>
              <a:cs typeface="微软雅黑" panose="020B0503020204020204" charset="-122"/>
            </a:endParaRPr>
          </a:p>
          <a:p>
            <a:pPr marL="349885" algn="l">
              <a:buFont typeface="Arial" panose="020B0604020202020204" pitchFamily="34" charset="0"/>
              <a:buChar char="•"/>
            </a:pPr>
            <a:r>
              <a:rPr sz="1600" b="1">
                <a:latin typeface="微软雅黑" panose="020B0503020204020204" charset="-122"/>
                <a:ea typeface="微软雅黑" panose="020B0503020204020204" charset="-122"/>
                <a:cs typeface="微软雅黑" panose="020B0503020204020204" charset="-122"/>
              </a:rPr>
              <a:t>TASK_TOPIC</a:t>
            </a:r>
            <a:r>
              <a:rPr sz="1600">
                <a:latin typeface="微软雅黑" panose="020B0503020204020204" charset="-122"/>
                <a:ea typeface="微软雅黑" panose="020B0503020204020204" charset="-122"/>
                <a:cs typeface="微软雅黑" panose="020B0503020204020204" charset="-122"/>
              </a:rPr>
              <a:t>：用于回测任务的提交与调度</a:t>
            </a:r>
            <a:endParaRPr sz="1600">
              <a:latin typeface="微软雅黑" panose="020B0503020204020204" charset="-122"/>
              <a:ea typeface="微软雅黑" panose="020B0503020204020204" charset="-122"/>
              <a:cs typeface="微软雅黑" panose="020B0503020204020204" charset="-122"/>
            </a:endParaRPr>
          </a:p>
          <a:p>
            <a:pPr marL="349885" algn="l">
              <a:buFont typeface="Arial" panose="020B0604020202020204" pitchFamily="34" charset="0"/>
              <a:buChar char="•"/>
            </a:pPr>
            <a:r>
              <a:rPr sz="1600" b="1">
                <a:latin typeface="微软雅黑" panose="020B0503020204020204" charset="-122"/>
                <a:ea typeface="微软雅黑" panose="020B0503020204020204" charset="-122"/>
                <a:cs typeface="微软雅黑" panose="020B0503020204020204" charset="-122"/>
              </a:rPr>
              <a:t>TASK_STATUS_TOPIC</a:t>
            </a:r>
            <a:r>
              <a:rPr sz="1600">
                <a:latin typeface="微软雅黑" panose="020B0503020204020204" charset="-122"/>
                <a:ea typeface="微软雅黑" panose="020B0503020204020204" charset="-122"/>
                <a:cs typeface="微软雅黑" panose="020B0503020204020204" charset="-122"/>
              </a:rPr>
              <a:t>：用于回测任务执行过程中状态变化的事件通知</a:t>
            </a:r>
            <a:endParaRPr sz="1600">
              <a:latin typeface="微软雅黑" panose="020B0503020204020204" charset="-122"/>
              <a:ea typeface="微软雅黑" panose="020B0503020204020204" charset="-122"/>
              <a:cs typeface="微软雅黑" panose="020B0503020204020204" charset="-122"/>
            </a:endParaRPr>
          </a:p>
          <a:p>
            <a:pPr marL="349885" algn="l">
              <a:buFont typeface="Arial" panose="020B0604020202020204" pitchFamily="34" charset="0"/>
              <a:buChar char="•"/>
            </a:pPr>
            <a:endParaRPr lang="en-US" sz="1600">
              <a:latin typeface="微软雅黑" panose="020B0503020204020204" charset="-122"/>
              <a:ea typeface="微软雅黑" panose="020B0503020204020204" charset="-122"/>
              <a:cs typeface="微软雅黑" panose="020B0503020204020204" charset="-122"/>
            </a:endParaRPr>
          </a:p>
          <a:p>
            <a:r>
              <a:rPr lang="en-US" sz="1600">
                <a:latin typeface="微软雅黑" panose="020B0503020204020204" charset="-122"/>
                <a:ea typeface="微软雅黑" panose="020B0503020204020204" charset="-122"/>
                <a:cs typeface="微软雅黑" panose="020B0503020204020204" charset="-122"/>
              </a:rPr>
              <a:t>    </a:t>
            </a:r>
            <a:r>
              <a:rPr sz="1600">
                <a:latin typeface="微软雅黑" panose="020B0503020204020204" charset="-122"/>
                <a:ea typeface="微软雅黑" panose="020B0503020204020204" charset="-122"/>
                <a:cs typeface="微软雅黑" panose="020B0503020204020204" charset="-122"/>
              </a:rPr>
              <a:t>同时，结合 RocketMQ 的 </a:t>
            </a:r>
            <a:r>
              <a:rPr sz="1600" b="1">
                <a:latin typeface="微软雅黑" panose="020B0503020204020204" charset="-122"/>
                <a:ea typeface="微软雅黑" panose="020B0503020204020204" charset="-122"/>
                <a:cs typeface="微软雅黑" panose="020B0503020204020204" charset="-122"/>
              </a:rPr>
              <a:t>Tag 机制</a:t>
            </a:r>
            <a:r>
              <a:rPr sz="1600">
                <a:latin typeface="微软雅黑" panose="020B0503020204020204" charset="-122"/>
                <a:ea typeface="微软雅黑" panose="020B0503020204020204" charset="-122"/>
                <a:cs typeface="微软雅黑" panose="020B0503020204020204" charset="-122"/>
              </a:rPr>
              <a:t>，对不同下游服务的关注范围进行精细化控制，例如报告服务仅订阅执行成功的状态事件，从而避免无意义的消息消费。</a:t>
            </a:r>
            <a:r>
              <a:rPr lang="en-US" sz="1600">
                <a:latin typeface="微软雅黑" panose="020B0503020204020204" charset="-122"/>
                <a:ea typeface="微软雅黑" panose="020B0503020204020204" charset="-122"/>
                <a:cs typeface="微软雅黑" panose="020B0503020204020204" charset="-122"/>
              </a:rPr>
              <a:t> </a:t>
            </a:r>
            <a:endParaRPr lang="en-US" sz="1600">
              <a:latin typeface="微软雅黑" panose="020B0503020204020204" charset="-122"/>
              <a:ea typeface="微软雅黑" panose="020B0503020204020204" charset="-122"/>
              <a:cs typeface="微软雅黑" panose="020B0503020204020204" charset="-122"/>
            </a:endParaRPr>
          </a:p>
        </p:txBody>
      </p:sp>
      <p:sp>
        <p:nvSpPr>
          <p:cNvPr id="165" name="图形 20"/>
          <p:cNvSpPr/>
          <p:nvPr/>
        </p:nvSpPr>
        <p:spPr>
          <a:xfrm>
            <a:off x="589029" y="1162313"/>
            <a:ext cx="5563642" cy="844750"/>
          </a:xfrm>
          <a:custGeom>
            <a:avLst/>
            <a:gdLst>
              <a:gd name="connsiteX0" fmla="*/ 133015 w 5594186"/>
              <a:gd name="connsiteY0" fmla="*/ -1087 h 1498600"/>
              <a:gd name="connsiteX1" fmla="*/ 5460954 w 5594186"/>
              <a:gd name="connsiteY1" fmla="*/ -1087 h 1498600"/>
              <a:gd name="connsiteX2" fmla="*/ 5594078 w 5594186"/>
              <a:gd name="connsiteY2" fmla="*/ 131700 h 1498600"/>
              <a:gd name="connsiteX3" fmla="*/ 5593222 w 5594186"/>
              <a:gd name="connsiteY3" fmla="*/ 146686 h 1498600"/>
              <a:gd name="connsiteX4" fmla="*/ 5452387 w 5594186"/>
              <a:gd name="connsiteY4" fmla="*/ 1379711 h 1498600"/>
              <a:gd name="connsiteX5" fmla="*/ 5320119 w 5594186"/>
              <a:gd name="connsiteY5" fmla="*/ 1497513 h 1498600"/>
              <a:gd name="connsiteX6" fmla="*/ 133015 w 5594186"/>
              <a:gd name="connsiteY6" fmla="*/ 1497513 h 1498600"/>
              <a:gd name="connsiteX7" fmla="*/ -109 w 5594186"/>
              <a:gd name="connsiteY7" fmla="*/ 1364726 h 1498600"/>
              <a:gd name="connsiteX8" fmla="*/ -109 w 5594186"/>
              <a:gd name="connsiteY8" fmla="*/ 131700 h 1498600"/>
              <a:gd name="connsiteX9" fmla="*/ 133015 w 5594186"/>
              <a:gd name="connsiteY9" fmla="*/ -1087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186" h="1498600">
                <a:moveTo>
                  <a:pt x="133015" y="-1087"/>
                </a:moveTo>
                <a:lnTo>
                  <a:pt x="5460954" y="-1087"/>
                </a:lnTo>
                <a:cubicBezTo>
                  <a:pt x="5534476" y="-1087"/>
                  <a:pt x="5594078" y="58383"/>
                  <a:pt x="5594078" y="131700"/>
                </a:cubicBezTo>
                <a:cubicBezTo>
                  <a:pt x="5594078" y="136728"/>
                  <a:pt x="5593783" y="141755"/>
                  <a:pt x="5593222" y="146686"/>
                </a:cubicBezTo>
                <a:lnTo>
                  <a:pt x="5452387" y="1379711"/>
                </a:lnTo>
                <a:cubicBezTo>
                  <a:pt x="5444732" y="1446865"/>
                  <a:pt x="5387812" y="1497513"/>
                  <a:pt x="5320119" y="1497513"/>
                </a:cubicBezTo>
                <a:lnTo>
                  <a:pt x="133015" y="1497513"/>
                </a:lnTo>
                <a:cubicBezTo>
                  <a:pt x="59492" y="1497513"/>
                  <a:pt x="-109" y="1438043"/>
                  <a:pt x="-109" y="1364726"/>
                </a:cubicBezTo>
                <a:lnTo>
                  <a:pt x="-109" y="131700"/>
                </a:lnTo>
                <a:cubicBezTo>
                  <a:pt x="-109" y="58383"/>
                  <a:pt x="59492" y="-1087"/>
                  <a:pt x="133015" y="-1087"/>
                </a:cubicBezTo>
                <a:close/>
              </a:path>
            </a:pathLst>
          </a:custGeom>
          <a:gradFill flip="none" rotWithShape="1">
            <a:gsLst>
              <a:gs pos="30000">
                <a:schemeClr val="accent1"/>
              </a:gs>
              <a:gs pos="100000">
                <a:schemeClr val="accent1">
                  <a:lumMod val="80000"/>
                  <a:lumOff val="20000"/>
                </a:schemeClr>
              </a:gs>
            </a:gsLst>
            <a:lin ang="13500000" scaled="1"/>
            <a:tileRect/>
          </a:gradFill>
          <a:ln>
            <a:noFill/>
          </a:ln>
          <a:effectLst>
            <a:outerShdw blurRad="381000" dist="190500" dir="5400000" sx="90000" sy="90000" algn="ctr" rotWithShape="0">
              <a:schemeClr val="accent1">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宋体 CN Medium" panose="02020500000000000000" charset="-122"/>
            </a:endParaRPr>
          </a:p>
        </p:txBody>
      </p:sp>
      <p:sp>
        <p:nvSpPr>
          <p:cNvPr id="166" name="图形 20"/>
          <p:cNvSpPr/>
          <p:nvPr/>
        </p:nvSpPr>
        <p:spPr>
          <a:xfrm flipH="1" flipV="1">
            <a:off x="6152671" y="1165593"/>
            <a:ext cx="5563645" cy="844740"/>
          </a:xfrm>
          <a:custGeom>
            <a:avLst/>
            <a:gdLst>
              <a:gd name="connsiteX0" fmla="*/ 133015 w 5594186"/>
              <a:gd name="connsiteY0" fmla="*/ -1087 h 1498600"/>
              <a:gd name="connsiteX1" fmla="*/ 5460954 w 5594186"/>
              <a:gd name="connsiteY1" fmla="*/ -1087 h 1498600"/>
              <a:gd name="connsiteX2" fmla="*/ 5594078 w 5594186"/>
              <a:gd name="connsiteY2" fmla="*/ 131700 h 1498600"/>
              <a:gd name="connsiteX3" fmla="*/ 5593222 w 5594186"/>
              <a:gd name="connsiteY3" fmla="*/ 146686 h 1498600"/>
              <a:gd name="connsiteX4" fmla="*/ 5452387 w 5594186"/>
              <a:gd name="connsiteY4" fmla="*/ 1379711 h 1498600"/>
              <a:gd name="connsiteX5" fmla="*/ 5320119 w 5594186"/>
              <a:gd name="connsiteY5" fmla="*/ 1497513 h 1498600"/>
              <a:gd name="connsiteX6" fmla="*/ 133015 w 5594186"/>
              <a:gd name="connsiteY6" fmla="*/ 1497513 h 1498600"/>
              <a:gd name="connsiteX7" fmla="*/ -109 w 5594186"/>
              <a:gd name="connsiteY7" fmla="*/ 1364726 h 1498600"/>
              <a:gd name="connsiteX8" fmla="*/ -109 w 5594186"/>
              <a:gd name="connsiteY8" fmla="*/ 131700 h 1498600"/>
              <a:gd name="connsiteX9" fmla="*/ 133015 w 5594186"/>
              <a:gd name="connsiteY9" fmla="*/ -1087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186" h="1498600">
                <a:moveTo>
                  <a:pt x="133015" y="-1087"/>
                </a:moveTo>
                <a:lnTo>
                  <a:pt x="5460954" y="-1087"/>
                </a:lnTo>
                <a:cubicBezTo>
                  <a:pt x="5534476" y="-1087"/>
                  <a:pt x="5594078" y="58383"/>
                  <a:pt x="5594078" y="131700"/>
                </a:cubicBezTo>
                <a:cubicBezTo>
                  <a:pt x="5594078" y="136728"/>
                  <a:pt x="5593783" y="141755"/>
                  <a:pt x="5593222" y="146686"/>
                </a:cubicBezTo>
                <a:lnTo>
                  <a:pt x="5452387" y="1379711"/>
                </a:lnTo>
                <a:cubicBezTo>
                  <a:pt x="5444732" y="1446865"/>
                  <a:pt x="5387812" y="1497513"/>
                  <a:pt x="5320119" y="1497513"/>
                </a:cubicBezTo>
                <a:lnTo>
                  <a:pt x="133015" y="1497513"/>
                </a:lnTo>
                <a:cubicBezTo>
                  <a:pt x="59492" y="1497513"/>
                  <a:pt x="-109" y="1438043"/>
                  <a:pt x="-109" y="1364726"/>
                </a:cubicBezTo>
                <a:lnTo>
                  <a:pt x="-109" y="131700"/>
                </a:lnTo>
                <a:cubicBezTo>
                  <a:pt x="-109" y="58383"/>
                  <a:pt x="59492" y="-1087"/>
                  <a:pt x="133015" y="-1087"/>
                </a:cubicBezTo>
                <a:close/>
              </a:path>
            </a:pathLst>
          </a:custGeom>
          <a:gradFill flip="none" rotWithShape="1">
            <a:gsLst>
              <a:gs pos="30000">
                <a:schemeClr val="accent2"/>
              </a:gs>
              <a:gs pos="100000">
                <a:schemeClr val="accent2">
                  <a:lumMod val="80000"/>
                  <a:lumOff val="20000"/>
                </a:schemeClr>
              </a:gs>
            </a:gsLst>
            <a:lin ang="2700000" scaled="1"/>
            <a:tileRect/>
          </a:gradFill>
          <a:ln>
            <a:noFill/>
          </a:ln>
          <a:effectLst>
            <a:outerShdw blurRad="381000" dist="190500" dir="5400000" sx="90000" sy="90000" algn="ctr" rotWithShape="0">
              <a:schemeClr val="accent2">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宋体 CN Medium" panose="02020500000000000000" charset="-122"/>
            </a:endParaRPr>
          </a:p>
        </p:txBody>
      </p:sp>
      <p:sp>
        <p:nvSpPr>
          <p:cNvPr id="167" name="文本框 28"/>
          <p:cNvSpPr txBox="1"/>
          <p:nvPr/>
        </p:nvSpPr>
        <p:spPr>
          <a:xfrm>
            <a:off x="853644" y="1448263"/>
            <a:ext cx="4806950" cy="279400"/>
          </a:xfrm>
          <a:prstGeom prst="rect">
            <a:avLst/>
          </a:prstGeom>
          <a:noFill/>
        </p:spPr>
        <p:txBody>
          <a:bodyPr wrap="square" lIns="0" tIns="0" rIns="0" bIns="0" rtlCol="0">
            <a:spAutoFit/>
          </a:bodyPr>
          <a:lstStyle>
            <a:defPPr>
              <a:defRPr lang="zh-CN"/>
            </a:defPPr>
            <a:lvl1pPr>
              <a:defRPr kumimoji="1">
                <a:latin typeface="OPPOSans R" pitchFamily="18" charset="-122"/>
                <a:ea typeface="OPPOSans R" pitchFamily="18" charset="-122"/>
                <a:cs typeface="OPPOSans R" pitchFamily="18" charset="-122"/>
              </a:defRPr>
            </a:lvl1pPr>
          </a:lstStyle>
          <a:p>
            <a:r>
              <a:rPr lang="zh-CN" sz="1800" b="1">
                <a:solidFill>
                  <a:schemeClr val="bg1">
                    <a:alpha val="100000"/>
                  </a:schemeClr>
                </a:solidFill>
                <a:latin typeface="思源黑体 CN Bold"/>
                <a:ea typeface="思源黑体 CN Bold"/>
                <a:cs typeface="思源宋体 CN Medium"/>
              </a:rPr>
              <a:t>背景与问题：</a:t>
            </a:r>
            <a:endParaRPr lang="zh-CN" sz="1800" b="1">
              <a:solidFill>
                <a:schemeClr val="bg1">
                  <a:alpha val="100000"/>
                </a:schemeClr>
              </a:solidFill>
              <a:latin typeface="思源黑体 CN Bold"/>
              <a:ea typeface="思源黑体 CN Bold"/>
              <a:cs typeface="思源宋体 CN Medium"/>
            </a:endParaRPr>
          </a:p>
        </p:txBody>
      </p:sp>
      <p:sp>
        <p:nvSpPr>
          <p:cNvPr id="168" name="文本框 30"/>
          <p:cNvSpPr txBox="1"/>
          <p:nvPr/>
        </p:nvSpPr>
        <p:spPr>
          <a:xfrm>
            <a:off x="9157906" y="1444988"/>
            <a:ext cx="2133600" cy="279400"/>
          </a:xfrm>
          <a:prstGeom prst="rect">
            <a:avLst/>
          </a:prstGeom>
          <a:noFill/>
        </p:spPr>
        <p:txBody>
          <a:bodyPr wrap="square" lIns="0" tIns="0" rIns="0" bIns="0" rtlCol="0">
            <a:spAutoFit/>
          </a:bodyPr>
          <a:lstStyle>
            <a:defPPr>
              <a:defRPr lang="zh-CN"/>
            </a:defPPr>
            <a:lvl1pPr>
              <a:defRPr kumimoji="1">
                <a:solidFill>
                  <a:schemeClr val="bg1"/>
                </a:solidFill>
                <a:latin typeface="+mj-ea"/>
                <a:ea typeface="+mj-ea"/>
                <a:cs typeface="OPPOSans B" panose="00020600040101010101" pitchFamily="18" charset="-122"/>
              </a:defRPr>
            </a:lvl1pPr>
          </a:lstStyle>
          <a:p>
            <a:pPr algn="r"/>
            <a:r>
              <a:rPr b="1"/>
              <a:t>设计方案</a:t>
            </a:r>
            <a:r>
              <a:rPr lang="zh-CN" b="1"/>
              <a:t>：</a:t>
            </a:r>
            <a:endParaRPr lang="zh-CN" b="1"/>
          </a:p>
        </p:txBody>
      </p:sp>
      <p:sp>
        <p:nvSpPr>
          <p:cNvPr id="169" name="文本框 18"/>
          <p:cNvSpPr txBox="1"/>
          <p:nvPr/>
        </p:nvSpPr>
        <p:spPr>
          <a:xfrm>
            <a:off x="589029" y="2083726"/>
            <a:ext cx="5194300" cy="4030980"/>
          </a:xfrm>
          <a:prstGeom prst="rect">
            <a:avLst/>
          </a:prstGeom>
          <a:noFill/>
          <a:effectLst/>
        </p:spPr>
        <p:txBody>
          <a:bodyPr wrap="square" rtlCol="0">
            <a:spAutoFit/>
          </a:bodyPr>
          <a:lstStyle/>
          <a:p>
            <a:r>
              <a:rPr sz="1600">
                <a:latin typeface="微软雅黑" panose="020B0503020204020204" charset="-122"/>
                <a:ea typeface="微软雅黑" panose="020B0503020204020204" charset="-122"/>
                <a:cs typeface="微软雅黑" panose="020B0503020204020204" charset="-122"/>
              </a:rPr>
              <a:t>量化回测系统的核心业务链路通常具有以下特征：</a:t>
            </a:r>
            <a:endParaRPr sz="1600">
              <a:latin typeface="微软雅黑" panose="020B0503020204020204" charset="-122"/>
              <a:ea typeface="微软雅黑" panose="020B0503020204020204" charset="-122"/>
              <a:cs typeface="微软雅黑" panose="020B0503020204020204" charset="-122"/>
            </a:endParaRPr>
          </a:p>
          <a:p>
            <a:r>
              <a:rPr lang="en-US" sz="1600">
                <a:latin typeface="微软雅黑" panose="020B0503020204020204" charset="-122"/>
                <a:ea typeface="微软雅黑" panose="020B0503020204020204" charset="-122"/>
                <a:cs typeface="微软雅黑" panose="020B0503020204020204" charset="-122"/>
              </a:rPr>
              <a:t>    </a:t>
            </a:r>
            <a:r>
              <a:rPr sz="1600" b="1">
                <a:latin typeface="微软雅黑" panose="020B0503020204020204" charset="-122"/>
                <a:ea typeface="微软雅黑" panose="020B0503020204020204" charset="-122"/>
                <a:cs typeface="微软雅黑" panose="020B0503020204020204" charset="-122"/>
              </a:rPr>
              <a:t>任务执行耗时长、状态变化频繁、涉及服务多且执行结果不确定。</a:t>
            </a:r>
            <a:endParaRPr sz="1600" b="1">
              <a:latin typeface="微软雅黑" panose="020B0503020204020204" charset="-122"/>
              <a:ea typeface="微软雅黑" panose="020B0503020204020204" charset="-122"/>
              <a:cs typeface="微软雅黑" panose="020B0503020204020204" charset="-122"/>
            </a:endParaRPr>
          </a:p>
          <a:p>
            <a:endParaRPr lang="en-US" sz="1600" b="1">
              <a:latin typeface="微软雅黑" panose="020B0503020204020204" charset="-122"/>
              <a:ea typeface="微软雅黑" panose="020B0503020204020204" charset="-122"/>
              <a:cs typeface="微软雅黑" panose="020B0503020204020204" charset="-122"/>
            </a:endParaRPr>
          </a:p>
          <a:p>
            <a:r>
              <a:rPr lang="en-US" sz="1600">
                <a:latin typeface="微软雅黑" panose="020B0503020204020204" charset="-122"/>
                <a:ea typeface="微软雅黑" panose="020B0503020204020204" charset="-122"/>
                <a:cs typeface="微软雅黑" panose="020B0503020204020204" charset="-122"/>
              </a:rPr>
              <a:t>    </a:t>
            </a:r>
            <a:r>
              <a:rPr sz="1600">
                <a:latin typeface="微软雅黑" panose="020B0503020204020204" charset="-122"/>
                <a:ea typeface="微软雅黑" panose="020B0503020204020204" charset="-122"/>
                <a:cs typeface="微软雅黑" panose="020B0503020204020204" charset="-122"/>
              </a:rPr>
              <a:t>在本项目中，一次完整的回测流程至少涉及任务管理、回测执行、结果生成与通知推送等多个微服务。</a:t>
            </a:r>
            <a:endParaRPr sz="1600">
              <a:latin typeface="微软雅黑" panose="020B0503020204020204" charset="-122"/>
              <a:ea typeface="微软雅黑" panose="020B0503020204020204" charset="-122"/>
              <a:cs typeface="微软雅黑" panose="020B0503020204020204" charset="-122"/>
            </a:endParaRPr>
          </a:p>
          <a:p>
            <a:r>
              <a:rPr lang="en-US" sz="1600">
                <a:latin typeface="微软雅黑" panose="020B0503020204020204" charset="-122"/>
                <a:ea typeface="微软雅黑" panose="020B0503020204020204" charset="-122"/>
                <a:cs typeface="微软雅黑" panose="020B0503020204020204" charset="-122"/>
              </a:rPr>
              <a:t>    </a:t>
            </a:r>
            <a:r>
              <a:rPr sz="1600">
                <a:latin typeface="微软雅黑" panose="020B0503020204020204" charset="-122"/>
                <a:ea typeface="微软雅黑" panose="020B0503020204020204" charset="-122"/>
                <a:cs typeface="微软雅黑" panose="020B0503020204020204" charset="-122"/>
              </a:rPr>
              <a:t>如果采用传统的</a:t>
            </a:r>
            <a:r>
              <a:rPr sz="1600" b="1">
                <a:latin typeface="微软雅黑" panose="020B0503020204020204" charset="-122"/>
                <a:ea typeface="微软雅黑" panose="020B0503020204020204" charset="-122"/>
                <a:cs typeface="微软雅黑" panose="020B0503020204020204" charset="-122"/>
              </a:rPr>
              <a:t>同步 HTTP 调用</a:t>
            </a:r>
            <a:r>
              <a:rPr sz="1600">
                <a:latin typeface="微软雅黑" panose="020B0503020204020204" charset="-122"/>
                <a:ea typeface="微软雅黑" panose="020B0503020204020204" charset="-122"/>
                <a:cs typeface="微软雅黑" panose="020B0503020204020204" charset="-122"/>
              </a:rPr>
              <a:t>方式进行服务串联，不仅会导致服务之间形成</a:t>
            </a:r>
            <a:r>
              <a:rPr sz="1600" b="1">
                <a:latin typeface="微软雅黑" panose="020B0503020204020204" charset="-122"/>
                <a:ea typeface="微软雅黑" panose="020B0503020204020204" charset="-122"/>
                <a:cs typeface="微软雅黑" panose="020B0503020204020204" charset="-122"/>
              </a:rPr>
              <a:t>强耦合</a:t>
            </a:r>
            <a:r>
              <a:rPr sz="1600">
                <a:latin typeface="微软雅黑" panose="020B0503020204020204" charset="-122"/>
                <a:ea typeface="微软雅黑" panose="020B0503020204020204" charset="-122"/>
                <a:cs typeface="微软雅黑" panose="020B0503020204020204" charset="-122"/>
              </a:rPr>
              <a:t>，还会使系统在面对高并发或异常场景时缺乏弹性。</a:t>
            </a:r>
            <a:endParaRPr sz="1600">
              <a:latin typeface="微软雅黑" panose="020B0503020204020204" charset="-122"/>
              <a:ea typeface="微软雅黑" panose="020B0503020204020204" charset="-122"/>
              <a:cs typeface="微软雅黑" panose="020B0503020204020204" charset="-122"/>
            </a:endParaRPr>
          </a:p>
          <a:p>
            <a:r>
              <a:rPr lang="en-US" sz="1600">
                <a:latin typeface="微软雅黑" panose="020B0503020204020204" charset="-122"/>
                <a:ea typeface="微软雅黑" panose="020B0503020204020204" charset="-122"/>
                <a:cs typeface="微软雅黑" panose="020B0503020204020204" charset="-122"/>
              </a:rPr>
              <a:t>    </a:t>
            </a:r>
            <a:r>
              <a:rPr sz="1600">
                <a:latin typeface="微软雅黑" panose="020B0503020204020204" charset="-122"/>
                <a:ea typeface="微软雅黑" panose="020B0503020204020204" charset="-122"/>
                <a:cs typeface="微软雅黑" panose="020B0503020204020204" charset="-122"/>
              </a:rPr>
              <a:t>此外，回测任务在执行过程中会经历多个状态变化，若缺乏统一的事件模型与状态约束，容易出现状态乱序、重复处理或错误覆盖等问题，从而影响系统的稳定性与</a:t>
            </a:r>
            <a:r>
              <a:rPr sz="1600" b="1">
                <a:latin typeface="微软雅黑" panose="020B0503020204020204" charset="-122"/>
                <a:ea typeface="微软雅黑" panose="020B0503020204020204" charset="-122"/>
                <a:cs typeface="微软雅黑" panose="020B0503020204020204" charset="-122"/>
              </a:rPr>
              <a:t>数据一致性</a:t>
            </a:r>
            <a:r>
              <a:rPr sz="1600">
                <a:latin typeface="微软雅黑" panose="020B0503020204020204" charset="-122"/>
                <a:ea typeface="微软雅黑" panose="020B0503020204020204" charset="-122"/>
                <a:cs typeface="微软雅黑" panose="020B0503020204020204" charset="-122"/>
              </a:rPr>
              <a:t>。</a:t>
            </a:r>
            <a:endParaRPr sz="1600">
              <a:latin typeface="微软雅黑" panose="020B0503020204020204" charset="-122"/>
              <a:ea typeface="微软雅黑" panose="020B0503020204020204" charset="-122"/>
              <a:cs typeface="微软雅黑" panose="020B0503020204020204" charset="-122"/>
            </a:endParaRPr>
          </a:p>
          <a:p>
            <a:endParaRPr lang="en-US" sz="1600">
              <a:latin typeface="微软雅黑" panose="020B0503020204020204" charset="-122"/>
              <a:ea typeface="微软雅黑" panose="020B0503020204020204" charset="-122"/>
              <a:cs typeface="微软雅黑" panose="020B0503020204020204" charset="-122"/>
            </a:endParaRPr>
          </a:p>
          <a:p>
            <a:r>
              <a:rPr lang="en-US" sz="1600">
                <a:latin typeface="微软雅黑" panose="020B0503020204020204" charset="-122"/>
                <a:ea typeface="微软雅黑" panose="020B0503020204020204" charset="-122"/>
                <a:cs typeface="微软雅黑" panose="020B0503020204020204" charset="-122"/>
              </a:rPr>
              <a:t>    </a:t>
            </a:r>
            <a:r>
              <a:rPr sz="1600">
                <a:latin typeface="微软雅黑" panose="020B0503020204020204" charset="-122"/>
                <a:ea typeface="微软雅黑" panose="020B0503020204020204" charset="-122"/>
                <a:cs typeface="微软雅黑" panose="020B0503020204020204" charset="-122"/>
              </a:rPr>
              <a:t>因此，需要一种能够支持</a:t>
            </a:r>
            <a:r>
              <a:rPr sz="1600" b="1">
                <a:latin typeface="微软雅黑" panose="020B0503020204020204" charset="-122"/>
                <a:ea typeface="微软雅黑" panose="020B0503020204020204" charset="-122"/>
                <a:cs typeface="微软雅黑" panose="020B0503020204020204" charset="-122"/>
              </a:rPr>
              <a:t>异步协作、解耦扩展，并具备状态一致性保障</a:t>
            </a:r>
            <a:r>
              <a:rPr sz="1600">
                <a:latin typeface="微软雅黑" panose="020B0503020204020204" charset="-122"/>
                <a:ea typeface="微软雅黑" panose="020B0503020204020204" charset="-122"/>
                <a:cs typeface="微软雅黑" panose="020B0503020204020204" charset="-122"/>
              </a:rPr>
              <a:t>的核心业务流转机制。</a:t>
            </a:r>
            <a:endParaRPr sz="160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bldLvl="0" animBg="1"/>
      <p:bldP spid="16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23" name=""/>
        <p:cNvGrpSpPr/>
        <p:nvPr/>
      </p:nvGrpSpPr>
      <p:grpSpPr>
        <a:xfrm>
          <a:off x="0" y="0"/>
          <a:ext cx="0" cy="0"/>
          <a:chOff x="0" y="0"/>
          <a:chExt cx="0" cy="0"/>
        </a:xfrm>
      </p:grpSpPr>
      <p:pic>
        <p:nvPicPr>
          <p:cNvPr id="324" name="图片 24" descr="背景图案&#10;&#10;AI 生成的内容可能不正确。"/>
          <p:cNvPicPr>
            <a:picLocks noChangeAspect="1"/>
          </p:cNvPicPr>
          <p:nvPr/>
        </p:nvPicPr>
        <p:blipFill>
          <a:blip r:embed="rId1"/>
          <a:srcRect t="3868" r="5311" b="5311"/>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25" name="文本框 9"/>
          <p:cNvSpPr txBox="1"/>
          <p:nvPr/>
        </p:nvSpPr>
        <p:spPr>
          <a:xfrm>
            <a:off x="350520" y="3039745"/>
            <a:ext cx="6163945" cy="10147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思源黑体 CN Regular"/>
                <a:ea typeface="思源黑体 CN Regular"/>
                <a:cs typeface="+mn-cs"/>
              </a:defRPr>
            </a:pPr>
            <a:r>
              <a:rPr lang="zh-CN" sz="6000" b="1" i="0" u="none" strike="noStrike">
                <a:solidFill>
                  <a:schemeClr val="tx1">
                    <a:alpha val="100000"/>
                  </a:schemeClr>
                </a:solidFill>
                <a:latin typeface="思源黑体 CN Bold"/>
                <a:ea typeface="思源黑体 CN Bold"/>
                <a:cs typeface="思源黑体 CN Regular"/>
              </a:rPr>
              <a:t>项目背景与动机</a:t>
            </a:r>
            <a:endParaRPr lang="zh-CN" sz="6000" b="1" i="0" u="none" strike="noStrike">
              <a:solidFill>
                <a:schemeClr val="tx1">
                  <a:alpha val="100000"/>
                </a:schemeClr>
              </a:solidFill>
              <a:latin typeface="思源黑体 CN Bold"/>
              <a:ea typeface="思源黑体 CN Bold"/>
              <a:cs typeface="思源黑体 CN Regular"/>
            </a:endParaRPr>
          </a:p>
        </p:txBody>
      </p:sp>
      <p:sp>
        <p:nvSpPr>
          <p:cNvPr id="326" name="文本框 10"/>
          <p:cNvSpPr txBox="1"/>
          <p:nvPr/>
        </p:nvSpPr>
        <p:spPr>
          <a:xfrm>
            <a:off x="283115" y="1861414"/>
            <a:ext cx="3818985" cy="923330"/>
          </a:xfrm>
          <a:prstGeom prst="rect">
            <a:avLst/>
          </a:prstGeom>
          <a:noFill/>
        </p:spPr>
        <p:txBody>
          <a:bodyPr wrap="square" rtlCol="0">
            <a:spAutoFit/>
          </a:bodyPr>
          <a:lstStyle/>
          <a:p>
            <a:r>
              <a:rPr lang="en-US" altLang="zh-CN" sz="5400" i="1" dirty="0">
                <a:solidFill>
                  <a:schemeClr val="accent1"/>
                </a:solidFill>
                <a:latin typeface="+mj-ea"/>
              </a:rPr>
              <a:t>PART-01</a:t>
            </a:r>
            <a:endParaRPr lang="zh-CN" altLang="en-US" sz="5400" i="1" dirty="0">
              <a:solidFill>
                <a:schemeClr val="accent1"/>
              </a:solidFill>
              <a:latin typeface="+mj-ea"/>
              <a:ea typeface="+mj-ea"/>
            </a:endParaRPr>
          </a:p>
        </p:txBody>
      </p:sp>
      <p:cxnSp>
        <p:nvCxnSpPr>
          <p:cNvPr id="327" name="直接连接符 15"/>
          <p:cNvCxnSpPr/>
          <p:nvPr/>
        </p:nvCxnSpPr>
        <p:spPr>
          <a:xfrm>
            <a:off x="442913" y="2874107"/>
            <a:ext cx="5132387" cy="0"/>
          </a:xfrm>
          <a:prstGeom prst="line">
            <a:avLst/>
          </a:prstGeom>
          <a:ln>
            <a:solidFill>
              <a:schemeClr val="accent4"/>
            </a:solidFill>
            <a:tailEnd type="oval" w="lg" len="lg"/>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00" name=""/>
        <p:cNvGrpSpPr/>
        <p:nvPr/>
      </p:nvGrpSpPr>
      <p:grpSpPr>
        <a:xfrm>
          <a:off x="0" y="0"/>
          <a:ext cx="0" cy="0"/>
          <a:chOff x="0" y="0"/>
          <a:chExt cx="0" cy="0"/>
        </a:xfrm>
      </p:grpSpPr>
      <p:pic>
        <p:nvPicPr>
          <p:cNvPr id="201"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202" name="直接连接符 3"/>
          <p:cNvCxnSpPr/>
          <p:nvPr/>
        </p:nvCxnSpPr>
        <p:spPr>
          <a:xfrm flipV="1">
            <a:off x="6803225" y="650875"/>
            <a:ext cx="4328081"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203" name="文本框 2"/>
          <p:cNvSpPr txBox="1"/>
          <p:nvPr/>
        </p:nvSpPr>
        <p:spPr>
          <a:xfrm>
            <a:off x="455613" y="454025"/>
            <a:ext cx="7232650" cy="393700"/>
          </a:xfrm>
          <a:prstGeom prst="rect">
            <a:avLst/>
          </a:prstGeom>
          <a:noFill/>
        </p:spPr>
        <p:txBody>
          <a:bodyPr wrap="square" rtlCol="0">
            <a:spAutoFit/>
          </a:bodyPr>
          <a:lstStyle/>
          <a:p>
            <a:r>
              <a:rPr lang="zh-CN" sz="2000" b="1">
                <a:solidFill>
                  <a:schemeClr val="accent1">
                    <a:alpha val="100000"/>
                  </a:schemeClr>
                </a:solidFill>
                <a:latin typeface="思源黑体 CN Bold"/>
                <a:ea typeface="思源黑体 CN Bold"/>
                <a:cs typeface="思源黑体 CN Regular"/>
              </a:rPr>
              <a:t>事件驱动具体技术实现</a:t>
            </a:r>
            <a:endParaRPr lang="zh-CN" sz="2000" b="1">
              <a:solidFill>
                <a:schemeClr val="accent1">
                  <a:alpha val="100000"/>
                </a:schemeClr>
              </a:solidFill>
              <a:latin typeface="思源黑体 CN Bold"/>
              <a:ea typeface="思源黑体 CN Bold"/>
              <a:cs typeface="思源黑体 CN Regular"/>
            </a:endParaRPr>
          </a:p>
        </p:txBody>
      </p:sp>
      <p:sp>
        <p:nvSpPr>
          <p:cNvPr id="204" name="文本框 18"/>
          <p:cNvSpPr txBox="1"/>
          <p:nvPr>
            <p:custDataLst>
              <p:tags r:id="rId2"/>
            </p:custDataLst>
          </p:nvPr>
        </p:nvSpPr>
        <p:spPr>
          <a:xfrm>
            <a:off x="6337344" y="2083726"/>
            <a:ext cx="5194300" cy="1568450"/>
          </a:xfrm>
          <a:prstGeom prst="rect">
            <a:avLst/>
          </a:prstGeom>
          <a:noFill/>
          <a:effectLst/>
        </p:spPr>
        <p:txBody>
          <a:bodyPr wrap="square" rtlCol="0">
            <a:spAutoFit/>
          </a:bodyPr>
          <a:lstStyle/>
          <a:p>
            <a:r>
              <a:rPr lang="zh-CN" sz="1600">
                <a:latin typeface="微软雅黑" panose="020B0503020204020204" charset="-122"/>
                <a:ea typeface="微软雅黑" panose="020B0503020204020204" charset="-122"/>
                <a:cs typeface="微软雅黑" panose="020B0503020204020204" charset="-122"/>
              </a:rPr>
              <a:t>系统通过统一的 TaskStatus 枚举对任务生命周期进行建模。每一种状态对应唯一的状态码，并在状态迁移逻辑中强制要求</a:t>
            </a:r>
            <a:r>
              <a:rPr lang="zh-CN" sz="1600" b="1">
                <a:latin typeface="微软雅黑" panose="020B0503020204020204" charset="-122"/>
                <a:ea typeface="微软雅黑" panose="020B0503020204020204" charset="-122"/>
                <a:cs typeface="微软雅黑" panose="020B0503020204020204" charset="-122"/>
              </a:rPr>
              <a:t>新状态的状态码大于旧状态</a:t>
            </a:r>
            <a:r>
              <a:rPr lang="zh-CN" sz="1600">
                <a:latin typeface="微软雅黑" panose="020B0503020204020204" charset="-122"/>
                <a:ea typeface="微软雅黑" panose="020B0503020204020204" charset="-122"/>
                <a:cs typeface="微软雅黑" panose="020B0503020204020204" charset="-122"/>
              </a:rPr>
              <a:t>，从领域模型层面保证了状态只能</a:t>
            </a:r>
            <a:r>
              <a:rPr lang="zh-CN" sz="1600" b="1">
                <a:latin typeface="微软雅黑" panose="020B0503020204020204" charset="-122"/>
                <a:ea typeface="微软雅黑" panose="020B0503020204020204" charset="-122"/>
                <a:cs typeface="微软雅黑" panose="020B0503020204020204" charset="-122"/>
              </a:rPr>
              <a:t>单向推进</a:t>
            </a:r>
            <a:r>
              <a:rPr lang="zh-CN" sz="1600">
                <a:latin typeface="微软雅黑" panose="020B0503020204020204" charset="-122"/>
                <a:ea typeface="微软雅黑" panose="020B0503020204020204" charset="-122"/>
                <a:cs typeface="微软雅黑" panose="020B0503020204020204" charset="-122"/>
              </a:rPr>
              <a:t>。即使在消息乱序、重复投递或延迟消费的情况下，也能够避免任务状态被错误回退，从而实现任务状态的</a:t>
            </a:r>
            <a:r>
              <a:rPr lang="zh-CN" sz="1600" b="1">
                <a:latin typeface="微软雅黑" panose="020B0503020204020204" charset="-122"/>
                <a:ea typeface="微软雅黑" panose="020B0503020204020204" charset="-122"/>
                <a:cs typeface="微软雅黑" panose="020B0503020204020204" charset="-122"/>
              </a:rPr>
              <a:t>最终一致性</a:t>
            </a:r>
            <a:r>
              <a:rPr lang="zh-CN" sz="1600">
                <a:latin typeface="微软雅黑" panose="020B0503020204020204" charset="-122"/>
                <a:ea typeface="微软雅黑" panose="020B0503020204020204" charset="-122"/>
                <a:cs typeface="微软雅黑" panose="020B0503020204020204" charset="-122"/>
              </a:rPr>
              <a:t>。</a:t>
            </a:r>
            <a:endParaRPr lang="zh-CN" sz="1600">
              <a:latin typeface="微软雅黑" panose="020B0503020204020204" charset="-122"/>
              <a:ea typeface="微软雅黑" panose="020B0503020204020204" charset="-122"/>
              <a:cs typeface="微软雅黑" panose="020B0503020204020204" charset="-122"/>
            </a:endParaRPr>
          </a:p>
        </p:txBody>
      </p:sp>
      <p:sp>
        <p:nvSpPr>
          <p:cNvPr id="205" name="图形 20"/>
          <p:cNvSpPr/>
          <p:nvPr>
            <p:custDataLst>
              <p:tags r:id="rId3"/>
            </p:custDataLst>
          </p:nvPr>
        </p:nvSpPr>
        <p:spPr>
          <a:xfrm>
            <a:off x="589029" y="1162313"/>
            <a:ext cx="5563642" cy="844750"/>
          </a:xfrm>
          <a:custGeom>
            <a:avLst/>
            <a:gdLst>
              <a:gd name="connsiteX0" fmla="*/ 133015 w 5594186"/>
              <a:gd name="connsiteY0" fmla="*/ -1087 h 1498600"/>
              <a:gd name="connsiteX1" fmla="*/ 5460954 w 5594186"/>
              <a:gd name="connsiteY1" fmla="*/ -1087 h 1498600"/>
              <a:gd name="connsiteX2" fmla="*/ 5594078 w 5594186"/>
              <a:gd name="connsiteY2" fmla="*/ 131700 h 1498600"/>
              <a:gd name="connsiteX3" fmla="*/ 5593222 w 5594186"/>
              <a:gd name="connsiteY3" fmla="*/ 146686 h 1498600"/>
              <a:gd name="connsiteX4" fmla="*/ 5452387 w 5594186"/>
              <a:gd name="connsiteY4" fmla="*/ 1379711 h 1498600"/>
              <a:gd name="connsiteX5" fmla="*/ 5320119 w 5594186"/>
              <a:gd name="connsiteY5" fmla="*/ 1497513 h 1498600"/>
              <a:gd name="connsiteX6" fmla="*/ 133015 w 5594186"/>
              <a:gd name="connsiteY6" fmla="*/ 1497513 h 1498600"/>
              <a:gd name="connsiteX7" fmla="*/ -109 w 5594186"/>
              <a:gd name="connsiteY7" fmla="*/ 1364726 h 1498600"/>
              <a:gd name="connsiteX8" fmla="*/ -109 w 5594186"/>
              <a:gd name="connsiteY8" fmla="*/ 131700 h 1498600"/>
              <a:gd name="connsiteX9" fmla="*/ 133015 w 5594186"/>
              <a:gd name="connsiteY9" fmla="*/ -1087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186" h="1498600">
                <a:moveTo>
                  <a:pt x="133015" y="-1087"/>
                </a:moveTo>
                <a:lnTo>
                  <a:pt x="5460954" y="-1087"/>
                </a:lnTo>
                <a:cubicBezTo>
                  <a:pt x="5534476" y="-1087"/>
                  <a:pt x="5594078" y="58383"/>
                  <a:pt x="5594078" y="131700"/>
                </a:cubicBezTo>
                <a:cubicBezTo>
                  <a:pt x="5594078" y="136728"/>
                  <a:pt x="5593783" y="141755"/>
                  <a:pt x="5593222" y="146686"/>
                </a:cubicBezTo>
                <a:lnTo>
                  <a:pt x="5452387" y="1379711"/>
                </a:lnTo>
                <a:cubicBezTo>
                  <a:pt x="5444732" y="1446865"/>
                  <a:pt x="5387812" y="1497513"/>
                  <a:pt x="5320119" y="1497513"/>
                </a:cubicBezTo>
                <a:lnTo>
                  <a:pt x="133015" y="1497513"/>
                </a:lnTo>
                <a:cubicBezTo>
                  <a:pt x="59492" y="1497513"/>
                  <a:pt x="-109" y="1438043"/>
                  <a:pt x="-109" y="1364726"/>
                </a:cubicBezTo>
                <a:lnTo>
                  <a:pt x="-109" y="131700"/>
                </a:lnTo>
                <a:cubicBezTo>
                  <a:pt x="-109" y="58383"/>
                  <a:pt x="59492" y="-1087"/>
                  <a:pt x="133015" y="-1087"/>
                </a:cubicBezTo>
                <a:close/>
              </a:path>
            </a:pathLst>
          </a:custGeom>
          <a:gradFill flip="none" rotWithShape="1">
            <a:gsLst>
              <a:gs pos="30000">
                <a:schemeClr val="accent1"/>
              </a:gs>
              <a:gs pos="100000">
                <a:schemeClr val="accent1">
                  <a:lumMod val="80000"/>
                  <a:lumOff val="20000"/>
                </a:schemeClr>
              </a:gs>
            </a:gsLst>
            <a:lin ang="13500000" scaled="1"/>
            <a:tileRect/>
          </a:gradFill>
          <a:ln>
            <a:noFill/>
          </a:ln>
          <a:effectLst>
            <a:outerShdw blurRad="381000" dist="190500" dir="5400000" sx="90000" sy="90000" algn="ctr" rotWithShape="0">
              <a:schemeClr val="accent1">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宋体 CN Medium" panose="02020500000000000000" charset="-122"/>
            </a:endParaRPr>
          </a:p>
        </p:txBody>
      </p:sp>
      <p:sp>
        <p:nvSpPr>
          <p:cNvPr id="206" name="图形 20"/>
          <p:cNvSpPr/>
          <p:nvPr>
            <p:custDataLst>
              <p:tags r:id="rId4"/>
            </p:custDataLst>
          </p:nvPr>
        </p:nvSpPr>
        <p:spPr>
          <a:xfrm flipH="1" flipV="1">
            <a:off x="6152671" y="1165593"/>
            <a:ext cx="5563645" cy="844740"/>
          </a:xfrm>
          <a:custGeom>
            <a:avLst/>
            <a:gdLst>
              <a:gd name="connsiteX0" fmla="*/ 133015 w 5594186"/>
              <a:gd name="connsiteY0" fmla="*/ -1087 h 1498600"/>
              <a:gd name="connsiteX1" fmla="*/ 5460954 w 5594186"/>
              <a:gd name="connsiteY1" fmla="*/ -1087 h 1498600"/>
              <a:gd name="connsiteX2" fmla="*/ 5594078 w 5594186"/>
              <a:gd name="connsiteY2" fmla="*/ 131700 h 1498600"/>
              <a:gd name="connsiteX3" fmla="*/ 5593222 w 5594186"/>
              <a:gd name="connsiteY3" fmla="*/ 146686 h 1498600"/>
              <a:gd name="connsiteX4" fmla="*/ 5452387 w 5594186"/>
              <a:gd name="connsiteY4" fmla="*/ 1379711 h 1498600"/>
              <a:gd name="connsiteX5" fmla="*/ 5320119 w 5594186"/>
              <a:gd name="connsiteY5" fmla="*/ 1497513 h 1498600"/>
              <a:gd name="connsiteX6" fmla="*/ 133015 w 5594186"/>
              <a:gd name="connsiteY6" fmla="*/ 1497513 h 1498600"/>
              <a:gd name="connsiteX7" fmla="*/ -109 w 5594186"/>
              <a:gd name="connsiteY7" fmla="*/ 1364726 h 1498600"/>
              <a:gd name="connsiteX8" fmla="*/ -109 w 5594186"/>
              <a:gd name="connsiteY8" fmla="*/ 131700 h 1498600"/>
              <a:gd name="connsiteX9" fmla="*/ 133015 w 5594186"/>
              <a:gd name="connsiteY9" fmla="*/ -1087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186" h="1498600">
                <a:moveTo>
                  <a:pt x="133015" y="-1087"/>
                </a:moveTo>
                <a:lnTo>
                  <a:pt x="5460954" y="-1087"/>
                </a:lnTo>
                <a:cubicBezTo>
                  <a:pt x="5534476" y="-1087"/>
                  <a:pt x="5594078" y="58383"/>
                  <a:pt x="5594078" y="131700"/>
                </a:cubicBezTo>
                <a:cubicBezTo>
                  <a:pt x="5594078" y="136728"/>
                  <a:pt x="5593783" y="141755"/>
                  <a:pt x="5593222" y="146686"/>
                </a:cubicBezTo>
                <a:lnTo>
                  <a:pt x="5452387" y="1379711"/>
                </a:lnTo>
                <a:cubicBezTo>
                  <a:pt x="5444732" y="1446865"/>
                  <a:pt x="5387812" y="1497513"/>
                  <a:pt x="5320119" y="1497513"/>
                </a:cubicBezTo>
                <a:lnTo>
                  <a:pt x="133015" y="1497513"/>
                </a:lnTo>
                <a:cubicBezTo>
                  <a:pt x="59492" y="1497513"/>
                  <a:pt x="-109" y="1438043"/>
                  <a:pt x="-109" y="1364726"/>
                </a:cubicBezTo>
                <a:lnTo>
                  <a:pt x="-109" y="131700"/>
                </a:lnTo>
                <a:cubicBezTo>
                  <a:pt x="-109" y="58383"/>
                  <a:pt x="59492" y="-1087"/>
                  <a:pt x="133015" y="-1087"/>
                </a:cubicBezTo>
                <a:close/>
              </a:path>
            </a:pathLst>
          </a:custGeom>
          <a:gradFill flip="none" rotWithShape="1">
            <a:gsLst>
              <a:gs pos="30000">
                <a:schemeClr val="accent2"/>
              </a:gs>
              <a:gs pos="100000">
                <a:schemeClr val="accent2">
                  <a:lumMod val="80000"/>
                  <a:lumOff val="20000"/>
                </a:schemeClr>
              </a:gs>
            </a:gsLst>
            <a:lin ang="2700000" scaled="1"/>
            <a:tileRect/>
          </a:gradFill>
          <a:ln>
            <a:noFill/>
          </a:ln>
          <a:effectLst>
            <a:outerShdw blurRad="381000" dist="190500" dir="5400000" sx="90000" sy="90000" algn="ctr" rotWithShape="0">
              <a:schemeClr val="accent2">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宋体 CN Medium" panose="02020500000000000000" charset="-122"/>
            </a:endParaRPr>
          </a:p>
        </p:txBody>
      </p:sp>
      <p:sp>
        <p:nvSpPr>
          <p:cNvPr id="207" name="文本框 28"/>
          <p:cNvSpPr txBox="1"/>
          <p:nvPr>
            <p:custDataLst>
              <p:tags r:id="rId5"/>
            </p:custDataLst>
          </p:nvPr>
        </p:nvSpPr>
        <p:spPr>
          <a:xfrm>
            <a:off x="853644" y="1448263"/>
            <a:ext cx="4806950" cy="279400"/>
          </a:xfrm>
          <a:prstGeom prst="rect">
            <a:avLst/>
          </a:prstGeom>
          <a:noFill/>
        </p:spPr>
        <p:txBody>
          <a:bodyPr wrap="square" lIns="0" tIns="0" rIns="0" bIns="0" rtlCol="0">
            <a:spAutoFit/>
          </a:bodyPr>
          <a:lstStyle>
            <a:defPPr>
              <a:defRPr lang="zh-CN"/>
            </a:defPPr>
            <a:lvl1pPr>
              <a:defRPr kumimoji="1">
                <a:latin typeface="OPPOSans R" pitchFamily="18" charset="-122"/>
                <a:ea typeface="OPPOSans R" pitchFamily="18" charset="-122"/>
                <a:cs typeface="OPPOSans R" pitchFamily="18" charset="-122"/>
              </a:defRPr>
            </a:lvl1pPr>
          </a:lstStyle>
          <a:p>
            <a:r>
              <a:rPr lang="zh-CN" sz="1800" b="1">
                <a:solidFill>
                  <a:schemeClr val="bg1">
                    <a:alpha val="100000"/>
                  </a:schemeClr>
                </a:solidFill>
                <a:latin typeface="思源黑体 CN Bold"/>
                <a:ea typeface="思源黑体 CN Bold"/>
                <a:cs typeface="思源宋体 CN Medium"/>
              </a:rPr>
              <a:t>非阻塞消费：</a:t>
            </a:r>
            <a:endParaRPr lang="zh-CN" sz="1800" b="1">
              <a:solidFill>
                <a:schemeClr val="bg1">
                  <a:alpha val="100000"/>
                </a:schemeClr>
              </a:solidFill>
              <a:latin typeface="思源黑体 CN Bold"/>
              <a:ea typeface="思源黑体 CN Bold"/>
              <a:cs typeface="思源宋体 CN Medium"/>
            </a:endParaRPr>
          </a:p>
        </p:txBody>
      </p:sp>
      <p:sp>
        <p:nvSpPr>
          <p:cNvPr id="208" name="文本框 30"/>
          <p:cNvSpPr txBox="1"/>
          <p:nvPr>
            <p:custDataLst>
              <p:tags r:id="rId6"/>
            </p:custDataLst>
          </p:nvPr>
        </p:nvSpPr>
        <p:spPr>
          <a:xfrm>
            <a:off x="9157906" y="1444988"/>
            <a:ext cx="2133600" cy="279400"/>
          </a:xfrm>
          <a:prstGeom prst="rect">
            <a:avLst/>
          </a:prstGeom>
          <a:noFill/>
        </p:spPr>
        <p:txBody>
          <a:bodyPr wrap="square" lIns="0" tIns="0" rIns="0" bIns="0" rtlCol="0">
            <a:spAutoFit/>
          </a:bodyPr>
          <a:lstStyle>
            <a:defPPr>
              <a:defRPr lang="zh-CN"/>
            </a:defPPr>
            <a:lvl1pPr>
              <a:defRPr kumimoji="1">
                <a:solidFill>
                  <a:schemeClr val="bg1"/>
                </a:solidFill>
                <a:latin typeface="+mj-ea"/>
                <a:ea typeface="+mj-ea"/>
                <a:cs typeface="OPPOSans B" panose="00020600040101010101" pitchFamily="18" charset="-122"/>
              </a:defRPr>
            </a:lvl1pPr>
          </a:lstStyle>
          <a:p>
            <a:pPr algn="r"/>
            <a:r>
              <a:rPr lang="zh-CN" b="1"/>
              <a:t>任务状态管理</a:t>
            </a:r>
            <a:endParaRPr lang="zh-CN" b="1"/>
          </a:p>
        </p:txBody>
      </p:sp>
      <p:sp>
        <p:nvSpPr>
          <p:cNvPr id="209" name="文本框 18"/>
          <p:cNvSpPr txBox="1"/>
          <p:nvPr>
            <p:custDataLst>
              <p:tags r:id="rId7"/>
            </p:custDataLst>
          </p:nvPr>
        </p:nvSpPr>
        <p:spPr>
          <a:xfrm>
            <a:off x="589029" y="2083726"/>
            <a:ext cx="5194300" cy="1814830"/>
          </a:xfrm>
          <a:prstGeom prst="rect">
            <a:avLst/>
          </a:prstGeom>
          <a:noFill/>
          <a:effectLst/>
        </p:spPr>
        <p:txBody>
          <a:bodyPr wrap="square" rtlCol="0">
            <a:spAutoFit/>
          </a:bodyPr>
          <a:lstStyle/>
          <a:p>
            <a:r>
              <a:rPr lang="zh-CN" sz="1600">
                <a:latin typeface="微软雅黑" panose="020B0503020204020204" charset="-122"/>
                <a:ea typeface="微软雅黑" panose="020B0503020204020204" charset="-122"/>
                <a:cs typeface="微软雅黑" panose="020B0503020204020204" charset="-122"/>
              </a:rPr>
              <a:t>在消息消费模型上，所有 RocketMQ Consumer 均采用</a:t>
            </a:r>
            <a:r>
              <a:rPr lang="zh-CN" sz="1600" b="1">
                <a:latin typeface="微软雅黑" panose="020B0503020204020204" charset="-122"/>
                <a:ea typeface="微软雅黑" panose="020B0503020204020204" charset="-122"/>
                <a:cs typeface="微软雅黑" panose="020B0503020204020204" charset="-122"/>
              </a:rPr>
              <a:t>非阻塞式</a:t>
            </a:r>
            <a:r>
              <a:rPr lang="zh-CN" sz="1600">
                <a:latin typeface="微软雅黑" panose="020B0503020204020204" charset="-122"/>
                <a:ea typeface="微软雅黑" panose="020B0503020204020204" charset="-122"/>
                <a:cs typeface="微软雅黑" panose="020B0503020204020204" charset="-122"/>
              </a:rPr>
              <a:t>消费策略。Consumer 在接收到消息后，仅完成消息反序列化与基本校验，随后将实际的耗时业务逻辑（如数据库更新、报告生成、对象存储访问等）提交至</a:t>
            </a:r>
            <a:r>
              <a:rPr lang="zh-CN" sz="1600" b="1">
                <a:latin typeface="微软雅黑" panose="020B0503020204020204" charset="-122"/>
                <a:ea typeface="微软雅黑" panose="020B0503020204020204" charset="-122"/>
                <a:cs typeface="微软雅黑" panose="020B0503020204020204" charset="-122"/>
              </a:rPr>
              <a:t>独立的业务线程池异步执行</a:t>
            </a:r>
            <a:r>
              <a:rPr lang="zh-CN" sz="1600">
                <a:latin typeface="微软雅黑" panose="020B0503020204020204" charset="-122"/>
                <a:ea typeface="微软雅黑" panose="020B0503020204020204" charset="-122"/>
                <a:cs typeface="微软雅黑" panose="020B0503020204020204" charset="-122"/>
              </a:rPr>
              <a:t>。这一设计避免了消息消费线程被长时间占用，降低了消息堆积与消费失败的风险。</a:t>
            </a:r>
            <a:endParaRPr lang="zh-CN" sz="1600">
              <a:latin typeface="微软雅黑" panose="020B0503020204020204" charset="-122"/>
              <a:ea typeface="微软雅黑" panose="020B0503020204020204" charset="-122"/>
              <a:cs typeface="微软雅黑" panose="020B0503020204020204" charset="-122"/>
            </a:endParaRPr>
          </a:p>
        </p:txBody>
      </p:sp>
      <p:pic>
        <p:nvPicPr>
          <p:cNvPr id="210" name="图片 209"/>
          <p:cNvPicPr>
            <a:picLocks noChangeAspect="1"/>
          </p:cNvPicPr>
          <p:nvPr/>
        </p:nvPicPr>
        <p:blipFill>
          <a:blip r:embed="rId8"/>
          <a:srcRect b="22570"/>
          <a:stretch>
            <a:fillRect/>
          </a:stretch>
        </p:blipFill>
        <p:spPr>
          <a:xfrm>
            <a:off x="668641" y="3957439"/>
            <a:ext cx="5114688" cy="2700122"/>
          </a:xfrm>
          <a:prstGeom prst="rect">
            <a:avLst/>
          </a:prstGeom>
        </p:spPr>
      </p:pic>
      <p:pic>
        <p:nvPicPr>
          <p:cNvPr id="211" name="图片 210"/>
          <p:cNvPicPr/>
          <p:nvPr/>
        </p:nvPicPr>
        <p:blipFill>
          <a:blip r:embed="rId9"/>
          <a:srcRect l="4648" t="16445" r="6126" b="15730"/>
          <a:stretch>
            <a:fillRect/>
          </a:stretch>
        </p:blipFill>
        <p:spPr>
          <a:xfrm>
            <a:off x="6096000" y="3998814"/>
            <a:ext cx="5827084" cy="1308686"/>
          </a:xfrm>
          <a:prstGeom prst="rect">
            <a:avLst/>
          </a:prstGeom>
        </p:spPr>
      </p:pic>
    </p:spTree>
  </p:cSld>
  <p:clrMapOvr>
    <a:masterClrMapping/>
  </p:clrMapOvr>
  <p:timing>
    <p:tnLst>
      <p:par>
        <p:cTn id="1" dur="indefinite" restart="never" nodeType="tmRoot">
          <p:childTnLst>
            <p:seq concurrent="0"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cond evt="onPrev" delay="0"/>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12" name=""/>
        <p:cNvGrpSpPr/>
        <p:nvPr/>
      </p:nvGrpSpPr>
      <p:grpSpPr>
        <a:xfrm>
          <a:off x="0" y="0"/>
          <a:ext cx="0" cy="0"/>
          <a:chOff x="0" y="0"/>
          <a:chExt cx="0" cy="0"/>
        </a:xfrm>
      </p:grpSpPr>
      <p:pic>
        <p:nvPicPr>
          <p:cNvPr id="213"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214" name="直接连接符 3"/>
          <p:cNvCxnSpPr/>
          <p:nvPr/>
        </p:nvCxnSpPr>
        <p:spPr>
          <a:xfrm flipV="1">
            <a:off x="6803225" y="650875"/>
            <a:ext cx="4328081"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215" name="文本框 2"/>
          <p:cNvSpPr txBox="1"/>
          <p:nvPr/>
        </p:nvSpPr>
        <p:spPr>
          <a:xfrm>
            <a:off x="359428" y="257175"/>
            <a:ext cx="7232650" cy="393700"/>
          </a:xfrm>
          <a:prstGeom prst="rect">
            <a:avLst/>
          </a:prstGeom>
          <a:noFill/>
        </p:spPr>
        <p:txBody>
          <a:bodyPr wrap="square" rtlCol="0">
            <a:spAutoFit/>
          </a:bodyPr>
          <a:lstStyle/>
          <a:p>
            <a:r>
              <a:rPr lang="zh-CN" sz="2000" b="1">
                <a:solidFill>
                  <a:schemeClr val="accent1">
                    <a:alpha val="100000"/>
                  </a:schemeClr>
                </a:solidFill>
                <a:latin typeface="思源黑体 CN Bold"/>
                <a:ea typeface="思源黑体 CN Bold"/>
                <a:cs typeface="思源黑体 CN Regular"/>
              </a:rPr>
              <a:t>工程亮点二：基于 Docker 的任务执行容器池设计</a:t>
            </a:r>
            <a:endParaRPr lang="zh-CN" sz="2000" b="1">
              <a:solidFill>
                <a:schemeClr val="accent1">
                  <a:alpha val="100000"/>
                </a:schemeClr>
              </a:solidFill>
              <a:latin typeface="思源黑体 CN Bold"/>
              <a:ea typeface="思源黑体 CN Bold"/>
              <a:cs typeface="思源黑体 CN Regular"/>
            </a:endParaRPr>
          </a:p>
        </p:txBody>
      </p:sp>
      <p:sp>
        <p:nvSpPr>
          <p:cNvPr id="216" name="文本框 18"/>
          <p:cNvSpPr txBox="1"/>
          <p:nvPr/>
        </p:nvSpPr>
        <p:spPr>
          <a:xfrm>
            <a:off x="6687279" y="2006959"/>
            <a:ext cx="5194300" cy="3725545"/>
          </a:xfrm>
          <a:prstGeom prst="rect">
            <a:avLst/>
          </a:prstGeom>
          <a:noFill/>
          <a:effectLst/>
        </p:spPr>
        <p:txBody>
          <a:bodyPr wrap="square" rtlCol="0">
            <a:spAutoFit/>
          </a:bodyPr>
          <a:lstStyle/>
          <a:p>
            <a:pPr marL="0" lvl="0" algn="l" defTabSz="914400">
              <a:lnSpc>
                <a:spcPct val="130000"/>
              </a:lnSpc>
              <a:defRPr sz="1800">
                <a:solidFill>
                  <a:schemeClr val="tx1">
                    <a:alpha val="100000"/>
                  </a:schemeClr>
                </a:solidFill>
                <a:latin typeface="思源黑体 CN Regular"/>
                <a:ea typeface="思源黑体 CN Regular"/>
                <a:cs typeface="+mn-cs"/>
              </a:defRPr>
            </a:pPr>
            <a:r>
              <a:rPr lang="zh-CN" sz="1400" b="1">
                <a:solidFill>
                  <a:schemeClr val="tx1">
                    <a:alpha val="100000"/>
                  </a:schemeClr>
                </a:solidFill>
                <a:latin typeface="微软雅黑" panose="020B0503020204020204" charset="-122"/>
                <a:ea typeface="微软雅黑" panose="020B0503020204020204" charset="-122"/>
                <a:cs typeface="微软雅黑" panose="020B0503020204020204" charset="-122"/>
              </a:rPr>
              <a:t>线程级别的隔离</a:t>
            </a:r>
            <a:r>
              <a:rPr lang="zh-CN" sz="1400">
                <a:solidFill>
                  <a:schemeClr val="tx1">
                    <a:alpha val="100000"/>
                  </a:schemeClr>
                </a:solidFill>
                <a:latin typeface="微软雅黑" panose="020B0503020204020204" charset="-122"/>
                <a:ea typeface="微软雅黑" panose="020B0503020204020204" charset="-122"/>
                <a:cs typeface="微软雅黑" panose="020B0503020204020204" charset="-122"/>
              </a:rPr>
              <a:t>无法满足回测任务的需求，原因主要包括：</a:t>
            </a:r>
            <a:r>
              <a:rPr lang="en-US" sz="1400">
                <a:solidFill>
                  <a:schemeClr val="tx1">
                    <a:alpha val="100000"/>
                  </a:schemeClr>
                </a:solidFill>
                <a:latin typeface="微软雅黑" panose="020B0503020204020204" charset="-122"/>
                <a:ea typeface="微软雅黑" panose="020B0503020204020204" charset="-122"/>
                <a:cs typeface="微软雅黑" panose="020B0503020204020204" charset="-122"/>
              </a:rPr>
              <a:t>
    </a:t>
            </a:r>
            <a:r>
              <a:rPr lang="zh-CN" sz="1400">
                <a:solidFill>
                  <a:schemeClr val="tx1">
                    <a:alpha val="100000"/>
                  </a:schemeClr>
                </a:solidFill>
                <a:latin typeface="微软雅黑" panose="020B0503020204020204" charset="-122"/>
                <a:ea typeface="微软雅黑" panose="020B0503020204020204" charset="-122"/>
                <a:cs typeface="微软雅黑" panose="020B0503020204020204" charset="-122"/>
              </a:rPr>
              <a:t>资源隔离不足</a:t>
            </a:r>
            <a:r>
              <a:rPr lang="en-US" sz="1400">
                <a:solidFill>
                  <a:schemeClr val="tx1">
                    <a:alpha val="100000"/>
                  </a:schemeClr>
                </a:solidFill>
                <a:latin typeface="微软雅黑" panose="020B0503020204020204" charset="-122"/>
                <a:ea typeface="微软雅黑" panose="020B0503020204020204" charset="-122"/>
                <a:cs typeface="微软雅黑" panose="020B0503020204020204" charset="-122"/>
              </a:rPr>
              <a:t>
    </a:t>
            </a:r>
            <a:r>
              <a:rPr lang="zh-CN" sz="1400">
                <a:solidFill>
                  <a:schemeClr val="tx1">
                    <a:alpha val="100000"/>
                  </a:schemeClr>
                </a:solidFill>
                <a:latin typeface="微软雅黑" panose="020B0503020204020204" charset="-122"/>
                <a:ea typeface="微软雅黑" panose="020B0503020204020204" charset="-122"/>
                <a:cs typeface="微软雅黑" panose="020B0503020204020204" charset="-122"/>
              </a:rPr>
              <a:t>安全隔离有限</a:t>
            </a:r>
            <a:r>
              <a:rPr lang="en-US" sz="1400">
                <a:solidFill>
                  <a:schemeClr val="tx1">
                    <a:alpha val="100000"/>
                  </a:schemeClr>
                </a:solidFill>
                <a:latin typeface="微软雅黑" panose="020B0503020204020204" charset="-122"/>
                <a:ea typeface="微软雅黑" panose="020B0503020204020204" charset="-122"/>
                <a:cs typeface="微软雅黑" panose="020B0503020204020204" charset="-122"/>
              </a:rPr>
              <a:t>
    </a:t>
            </a:r>
            <a:r>
              <a:rPr lang="zh-CN" sz="1400">
                <a:solidFill>
                  <a:schemeClr val="tx1">
                    <a:alpha val="100000"/>
                  </a:schemeClr>
                </a:solidFill>
                <a:latin typeface="微软雅黑" panose="020B0503020204020204" charset="-122"/>
                <a:ea typeface="微软雅黑" panose="020B0503020204020204" charset="-122"/>
                <a:cs typeface="微软雅黑" panose="020B0503020204020204" charset="-122"/>
              </a:rPr>
              <a:t>依赖环境可控性差</a:t>
            </a:r>
            <a:endParaRPr sz="1800">
              <a:solidFill>
                <a:schemeClr val="tx1">
                  <a:alpha val="100000"/>
                </a:schemeClr>
              </a:solidFill>
              <a:latin typeface="微软雅黑" panose="020B0503020204020204" charset="-122"/>
              <a:ea typeface="微软雅黑" panose="020B0503020204020204" charset="-122"/>
              <a:cs typeface="微软雅黑" panose="020B0503020204020204" charset="-122"/>
            </a:endParaRPr>
          </a:p>
          <a:p>
            <a:pPr marL="0" lvl="0" algn="l" defTabSz="914400">
              <a:lnSpc>
                <a:spcPct val="130000"/>
              </a:lnSpc>
              <a:defRPr sz="1800">
                <a:solidFill>
                  <a:schemeClr val="tx1">
                    <a:alpha val="100000"/>
                  </a:schemeClr>
                </a:solidFill>
                <a:latin typeface="思源黑体 CN Regular"/>
                <a:ea typeface="思源黑体 CN Regular"/>
                <a:cs typeface="+mn-cs"/>
              </a:defRPr>
            </a:pPr>
            <a:endParaRPr lang="en-US" sz="1400">
              <a:solidFill>
                <a:schemeClr val="tx1">
                  <a:alpha val="100000"/>
                </a:schemeClr>
              </a:solidFill>
              <a:latin typeface="微软雅黑" panose="020B0503020204020204" charset="-122"/>
              <a:ea typeface="微软雅黑" panose="020B0503020204020204" charset="-122"/>
              <a:cs typeface="微软雅黑" panose="020B0503020204020204" charset="-122"/>
            </a:endParaRPr>
          </a:p>
          <a:p>
            <a:pPr marL="0" lvl="0" algn="l" defTabSz="914400">
              <a:lnSpc>
                <a:spcPct val="130000"/>
              </a:lnSpc>
              <a:defRPr sz="1800">
                <a:solidFill>
                  <a:schemeClr val="tx1">
                    <a:alpha val="100000"/>
                  </a:schemeClr>
                </a:solidFill>
                <a:latin typeface="思源黑体 CN Regular"/>
                <a:ea typeface="思源黑体 CN Regular"/>
                <a:cs typeface="+mn-cs"/>
              </a:defRPr>
            </a:pPr>
            <a:r>
              <a:rPr lang="zh-CN" sz="1400">
                <a:solidFill>
                  <a:schemeClr val="tx1">
                    <a:alpha val="100000"/>
                  </a:schemeClr>
                </a:solidFill>
                <a:latin typeface="微软雅黑" panose="020B0503020204020204" charset="-122"/>
                <a:ea typeface="微软雅黑" panose="020B0503020204020204" charset="-122"/>
                <a:cs typeface="微软雅黑" panose="020B0503020204020204" charset="-122"/>
              </a:rPr>
              <a:t>因此，本项目采用</a:t>
            </a:r>
            <a:r>
              <a:rPr lang="zh-CN" sz="1400" b="1">
                <a:solidFill>
                  <a:schemeClr val="tx1">
                    <a:alpha val="100000"/>
                  </a:schemeClr>
                </a:solidFill>
                <a:latin typeface="微软雅黑" panose="020B0503020204020204" charset="-122"/>
                <a:ea typeface="微软雅黑" panose="020B0503020204020204" charset="-122"/>
                <a:cs typeface="微软雅黑" panose="020B0503020204020204" charset="-122"/>
              </a:rPr>
              <a:t>容器级别的隔离</a:t>
            </a:r>
            <a:r>
              <a:rPr lang="en-US" sz="1400">
                <a:solidFill>
                  <a:schemeClr val="tx1">
                    <a:alpha val="100000"/>
                  </a:schemeClr>
                </a:solidFill>
                <a:latin typeface="微软雅黑" panose="020B0503020204020204" charset="-122"/>
                <a:ea typeface="微软雅黑" panose="020B0503020204020204" charset="-122"/>
                <a:cs typeface="微软雅黑" panose="020B0503020204020204" charset="-122"/>
              </a:rPr>
              <a:t>—— Docker 容器。通过容器可以在保证安全隔离的前提下：</a:t>
            </a:r>
            <a:endParaRPr sz="1800">
              <a:solidFill>
                <a:schemeClr val="tx1">
                  <a:alpha val="100000"/>
                </a:schemeClr>
              </a:solidFill>
              <a:latin typeface="微软雅黑" panose="020B0503020204020204" charset="-122"/>
              <a:ea typeface="微软雅黑" panose="020B0503020204020204" charset="-122"/>
              <a:cs typeface="微软雅黑" panose="020B0503020204020204" charset="-122"/>
            </a:endParaRPr>
          </a:p>
          <a:p>
            <a:pPr marL="0" lvl="0" algn="l" defTabSz="914400">
              <a:lnSpc>
                <a:spcPct val="130000"/>
              </a:lnSpc>
              <a:defRPr sz="1800">
                <a:solidFill>
                  <a:schemeClr val="tx1">
                    <a:alpha val="100000"/>
                  </a:schemeClr>
                </a:solidFill>
                <a:latin typeface="思源黑体 CN Regular"/>
                <a:ea typeface="思源黑体 CN Regular"/>
                <a:cs typeface="+mn-cs"/>
              </a:defRPr>
            </a:pPr>
            <a:r>
              <a:rPr lang="en-US" sz="1400">
                <a:solidFill>
                  <a:schemeClr val="tx1">
                    <a:alpha val="100000"/>
                  </a:schemeClr>
                </a:solidFill>
                <a:latin typeface="微软雅黑" panose="020B0503020204020204" charset="-122"/>
                <a:ea typeface="微软雅黑" panose="020B0503020204020204" charset="-122"/>
                <a:cs typeface="微软雅黑" panose="020B0503020204020204" charset="-122"/>
              </a:rPr>
              <a:t>  (1)</a:t>
            </a:r>
            <a:r>
              <a:rPr lang="zh-CN" sz="1400">
                <a:solidFill>
                  <a:schemeClr val="tx1">
                    <a:alpha val="100000"/>
                  </a:schemeClr>
                </a:solidFill>
                <a:latin typeface="微软雅黑" panose="020B0503020204020204" charset="-122"/>
                <a:ea typeface="微软雅黑" panose="020B0503020204020204" charset="-122"/>
                <a:cs typeface="微软雅黑" panose="020B0503020204020204" charset="-122"/>
              </a:rPr>
              <a:t>为每个回测任务提供</a:t>
            </a:r>
            <a:r>
              <a:rPr lang="zh-CN" sz="1400" b="1">
                <a:solidFill>
                  <a:schemeClr val="tx1">
                    <a:alpha val="100000"/>
                  </a:schemeClr>
                </a:solidFill>
                <a:latin typeface="微软雅黑" panose="020B0503020204020204" charset="-122"/>
                <a:ea typeface="微软雅黑" panose="020B0503020204020204" charset="-122"/>
                <a:cs typeface="微软雅黑" panose="020B0503020204020204" charset="-122"/>
              </a:rPr>
              <a:t>独立的文件系统</a:t>
            </a:r>
            <a:r>
              <a:rPr lang="zh-CN" sz="1400">
                <a:solidFill>
                  <a:schemeClr val="tx1">
                    <a:alpha val="100000"/>
                  </a:schemeClr>
                </a:solidFill>
                <a:latin typeface="微软雅黑" panose="020B0503020204020204" charset="-122"/>
                <a:ea typeface="微软雅黑" panose="020B0503020204020204" charset="-122"/>
                <a:cs typeface="微软雅黑" panose="020B0503020204020204" charset="-122"/>
              </a:rPr>
              <a:t>和进程空间</a:t>
            </a:r>
            <a:endParaRPr sz="1800">
              <a:solidFill>
                <a:schemeClr val="tx1">
                  <a:alpha val="100000"/>
                </a:schemeClr>
              </a:solidFill>
              <a:latin typeface="微软雅黑" panose="020B0503020204020204" charset="-122"/>
              <a:ea typeface="微软雅黑" panose="020B0503020204020204" charset="-122"/>
              <a:cs typeface="微软雅黑" panose="020B0503020204020204" charset="-122"/>
            </a:endParaRPr>
          </a:p>
          <a:p>
            <a:pPr marL="0" lvl="0" algn="l" defTabSz="914400">
              <a:lnSpc>
                <a:spcPct val="130000"/>
              </a:lnSpc>
              <a:defRPr sz="1800">
                <a:solidFill>
                  <a:schemeClr val="tx1">
                    <a:alpha val="100000"/>
                  </a:schemeClr>
                </a:solidFill>
                <a:latin typeface="思源黑体 CN Regular"/>
                <a:ea typeface="思源黑体 CN Regular"/>
                <a:cs typeface="+mn-cs"/>
              </a:defRPr>
            </a:pPr>
            <a:r>
              <a:rPr lang="en-US" sz="1400">
                <a:solidFill>
                  <a:schemeClr val="tx1">
                    <a:alpha val="100000"/>
                  </a:schemeClr>
                </a:solidFill>
                <a:latin typeface="微软雅黑" panose="020B0503020204020204" charset="-122"/>
                <a:ea typeface="微软雅黑" panose="020B0503020204020204" charset="-122"/>
                <a:cs typeface="微软雅黑" panose="020B0503020204020204" charset="-122"/>
              </a:rPr>
              <a:t>  (2)</a:t>
            </a:r>
            <a:r>
              <a:rPr lang="zh-CN" sz="1400" b="1">
                <a:solidFill>
                  <a:schemeClr val="tx1">
                    <a:alpha val="100000"/>
                  </a:schemeClr>
                </a:solidFill>
                <a:latin typeface="微软雅黑" panose="020B0503020204020204" charset="-122"/>
                <a:ea typeface="微软雅黑" panose="020B0503020204020204" charset="-122"/>
                <a:cs typeface="微软雅黑" panose="020B0503020204020204" charset="-122"/>
              </a:rPr>
              <a:t>限制资源使用</a:t>
            </a:r>
            <a:r>
              <a:rPr lang="zh-CN" sz="1400">
                <a:solidFill>
                  <a:schemeClr val="tx1">
                    <a:alpha val="100000"/>
                  </a:schemeClr>
                </a:solidFill>
                <a:latin typeface="微软雅黑" panose="020B0503020204020204" charset="-122"/>
                <a:ea typeface="微软雅黑" panose="020B0503020204020204" charset="-122"/>
                <a:cs typeface="微软雅黑" panose="020B0503020204020204" charset="-122"/>
              </a:rPr>
              <a:t>，防止单个任务耗尽系统资源</a:t>
            </a:r>
            <a:endParaRPr sz="1800">
              <a:solidFill>
                <a:schemeClr val="tx1">
                  <a:alpha val="100000"/>
                </a:schemeClr>
              </a:solidFill>
              <a:latin typeface="微软雅黑" panose="020B0503020204020204" charset="-122"/>
              <a:ea typeface="微软雅黑" panose="020B0503020204020204" charset="-122"/>
              <a:cs typeface="微软雅黑" panose="020B0503020204020204" charset="-122"/>
            </a:endParaRPr>
          </a:p>
          <a:p>
            <a:pPr marL="0" lvl="0" algn="l" defTabSz="914400">
              <a:lnSpc>
                <a:spcPct val="130000"/>
              </a:lnSpc>
              <a:defRPr sz="1800">
                <a:solidFill>
                  <a:schemeClr val="tx1">
                    <a:alpha val="100000"/>
                  </a:schemeClr>
                </a:solidFill>
                <a:latin typeface="思源黑体 CN Regular"/>
                <a:ea typeface="思源黑体 CN Regular"/>
                <a:cs typeface="+mn-cs"/>
              </a:defRPr>
            </a:pPr>
            <a:r>
              <a:rPr lang="en-US" sz="1400">
                <a:solidFill>
                  <a:schemeClr val="tx1">
                    <a:alpha val="100000"/>
                  </a:schemeClr>
                </a:solidFill>
                <a:latin typeface="微软雅黑" panose="020B0503020204020204" charset="-122"/>
                <a:ea typeface="微软雅黑" panose="020B0503020204020204" charset="-122"/>
                <a:cs typeface="微软雅黑" panose="020B0503020204020204" charset="-122"/>
              </a:rPr>
              <a:t>  (3)</a:t>
            </a:r>
            <a:r>
              <a:rPr lang="zh-CN" sz="1400" b="1">
                <a:solidFill>
                  <a:schemeClr val="tx1">
                    <a:alpha val="100000"/>
                  </a:schemeClr>
                </a:solidFill>
                <a:latin typeface="微软雅黑" panose="020B0503020204020204" charset="-122"/>
                <a:ea typeface="微软雅黑" panose="020B0503020204020204" charset="-122"/>
                <a:cs typeface="微软雅黑" panose="020B0503020204020204" charset="-122"/>
              </a:rPr>
              <a:t>可定制运行环境</a:t>
            </a:r>
            <a:r>
              <a:rPr lang="zh-CN" sz="1400">
                <a:solidFill>
                  <a:schemeClr val="tx1">
                    <a:alpha val="100000"/>
                  </a:schemeClr>
                </a:solidFill>
                <a:latin typeface="微软雅黑" panose="020B0503020204020204" charset="-122"/>
                <a:ea typeface="微软雅黑" panose="020B0503020204020204" charset="-122"/>
                <a:cs typeface="微软雅黑" panose="020B0503020204020204" charset="-122"/>
              </a:rPr>
              <a:t>，满足不同任务对依赖库版本的要求</a:t>
            </a:r>
            <a:endParaRPr sz="1800">
              <a:solidFill>
                <a:schemeClr val="tx1">
                  <a:alpha val="100000"/>
                </a:schemeClr>
              </a:solidFill>
              <a:latin typeface="微软雅黑" panose="020B0503020204020204" charset="-122"/>
              <a:ea typeface="微软雅黑" panose="020B0503020204020204" charset="-122"/>
              <a:cs typeface="微软雅黑" panose="020B0503020204020204" charset="-122"/>
            </a:endParaRPr>
          </a:p>
          <a:p>
            <a:pPr marL="0" lvl="0" algn="l" defTabSz="914400">
              <a:lnSpc>
                <a:spcPct val="130000"/>
              </a:lnSpc>
              <a:defRPr sz="1800">
                <a:solidFill>
                  <a:schemeClr val="tx1">
                    <a:alpha val="100000"/>
                  </a:schemeClr>
                </a:solidFill>
                <a:latin typeface="思源黑体 CN Regular"/>
                <a:ea typeface="思源黑体 CN Regular"/>
                <a:cs typeface="+mn-cs"/>
              </a:defRPr>
            </a:pPr>
            <a:r>
              <a:rPr lang="en-US" sz="1400" b="0"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rPr>
              <a:t>  (4)</a:t>
            </a:r>
            <a:r>
              <a:rPr lang="zh-CN" sz="1400" b="0"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rPr>
              <a:t>通过</a:t>
            </a:r>
            <a:r>
              <a:rPr lang="zh-CN" sz="1400" b="0"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rPr>
              <a:t>容器用户权限、网络隔离等机制，</a:t>
            </a:r>
            <a:r>
              <a:rPr lang="zh-CN" sz="1400" b="1"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rPr>
              <a:t>避免恶意或异常任务</a:t>
            </a:r>
            <a:r>
              <a:rPr lang="zh-CN" sz="1400" b="0"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rPr>
              <a:t>对宿主机</a:t>
            </a:r>
            <a:r>
              <a:rPr lang="zh-CN" sz="1400" b="0"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rPr>
              <a:t>系统造成影响。
</a:t>
            </a:r>
            <a:endParaRPr lang="zh-CN" sz="1400" b="0"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217" name="图形 20"/>
          <p:cNvSpPr/>
          <p:nvPr/>
        </p:nvSpPr>
        <p:spPr>
          <a:xfrm>
            <a:off x="532358" y="906594"/>
            <a:ext cx="5563642" cy="844750"/>
          </a:xfrm>
          <a:custGeom>
            <a:avLst/>
            <a:gdLst>
              <a:gd name="connsiteX0" fmla="*/ 133015 w 5594186"/>
              <a:gd name="connsiteY0" fmla="*/ -1087 h 1498600"/>
              <a:gd name="connsiteX1" fmla="*/ 5460954 w 5594186"/>
              <a:gd name="connsiteY1" fmla="*/ -1087 h 1498600"/>
              <a:gd name="connsiteX2" fmla="*/ 5594078 w 5594186"/>
              <a:gd name="connsiteY2" fmla="*/ 131700 h 1498600"/>
              <a:gd name="connsiteX3" fmla="*/ 5593222 w 5594186"/>
              <a:gd name="connsiteY3" fmla="*/ 146686 h 1498600"/>
              <a:gd name="connsiteX4" fmla="*/ 5452387 w 5594186"/>
              <a:gd name="connsiteY4" fmla="*/ 1379711 h 1498600"/>
              <a:gd name="connsiteX5" fmla="*/ 5320119 w 5594186"/>
              <a:gd name="connsiteY5" fmla="*/ 1497513 h 1498600"/>
              <a:gd name="connsiteX6" fmla="*/ 133015 w 5594186"/>
              <a:gd name="connsiteY6" fmla="*/ 1497513 h 1498600"/>
              <a:gd name="connsiteX7" fmla="*/ -109 w 5594186"/>
              <a:gd name="connsiteY7" fmla="*/ 1364726 h 1498600"/>
              <a:gd name="connsiteX8" fmla="*/ -109 w 5594186"/>
              <a:gd name="connsiteY8" fmla="*/ 131700 h 1498600"/>
              <a:gd name="connsiteX9" fmla="*/ 133015 w 5594186"/>
              <a:gd name="connsiteY9" fmla="*/ -1087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186" h="1498600">
                <a:moveTo>
                  <a:pt x="133015" y="-1087"/>
                </a:moveTo>
                <a:lnTo>
                  <a:pt x="5460954" y="-1087"/>
                </a:lnTo>
                <a:cubicBezTo>
                  <a:pt x="5534476" y="-1087"/>
                  <a:pt x="5594078" y="58383"/>
                  <a:pt x="5594078" y="131700"/>
                </a:cubicBezTo>
                <a:cubicBezTo>
                  <a:pt x="5594078" y="136728"/>
                  <a:pt x="5593783" y="141755"/>
                  <a:pt x="5593222" y="146686"/>
                </a:cubicBezTo>
                <a:lnTo>
                  <a:pt x="5452387" y="1379711"/>
                </a:lnTo>
                <a:cubicBezTo>
                  <a:pt x="5444732" y="1446865"/>
                  <a:pt x="5387812" y="1497513"/>
                  <a:pt x="5320119" y="1497513"/>
                </a:cubicBezTo>
                <a:lnTo>
                  <a:pt x="133015" y="1497513"/>
                </a:lnTo>
                <a:cubicBezTo>
                  <a:pt x="59492" y="1497513"/>
                  <a:pt x="-109" y="1438043"/>
                  <a:pt x="-109" y="1364726"/>
                </a:cubicBezTo>
                <a:lnTo>
                  <a:pt x="-109" y="131700"/>
                </a:lnTo>
                <a:cubicBezTo>
                  <a:pt x="-109" y="58383"/>
                  <a:pt x="59492" y="-1087"/>
                  <a:pt x="133015" y="-1087"/>
                </a:cubicBezTo>
                <a:close/>
              </a:path>
            </a:pathLst>
          </a:custGeom>
          <a:gradFill flip="none" rotWithShape="1">
            <a:gsLst>
              <a:gs pos="30000">
                <a:schemeClr val="accent1"/>
              </a:gs>
              <a:gs pos="100000">
                <a:schemeClr val="accent1">
                  <a:lumMod val="80000"/>
                  <a:lumOff val="20000"/>
                </a:schemeClr>
              </a:gs>
            </a:gsLst>
            <a:lin ang="13500000" scaled="1"/>
            <a:tileRect/>
          </a:gradFill>
          <a:ln>
            <a:noFill/>
          </a:ln>
          <a:effectLst>
            <a:outerShdw blurRad="381000" dist="190500" dir="5400000" sx="90000" sy="90000" algn="ctr" rotWithShape="0">
              <a:schemeClr val="accent1">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宋体 CN Medium" panose="02020500000000000000" charset="-122"/>
            </a:endParaRPr>
          </a:p>
        </p:txBody>
      </p:sp>
      <p:sp>
        <p:nvSpPr>
          <p:cNvPr id="218" name="图形 20"/>
          <p:cNvSpPr/>
          <p:nvPr/>
        </p:nvSpPr>
        <p:spPr>
          <a:xfrm flipH="1" flipV="1">
            <a:off x="6502494" y="906604"/>
            <a:ext cx="5563645" cy="844740"/>
          </a:xfrm>
          <a:custGeom>
            <a:avLst/>
            <a:gdLst>
              <a:gd name="connsiteX0" fmla="*/ 133015 w 5594186"/>
              <a:gd name="connsiteY0" fmla="*/ -1087 h 1498600"/>
              <a:gd name="connsiteX1" fmla="*/ 5460954 w 5594186"/>
              <a:gd name="connsiteY1" fmla="*/ -1087 h 1498600"/>
              <a:gd name="connsiteX2" fmla="*/ 5594078 w 5594186"/>
              <a:gd name="connsiteY2" fmla="*/ 131700 h 1498600"/>
              <a:gd name="connsiteX3" fmla="*/ 5593222 w 5594186"/>
              <a:gd name="connsiteY3" fmla="*/ 146686 h 1498600"/>
              <a:gd name="connsiteX4" fmla="*/ 5452387 w 5594186"/>
              <a:gd name="connsiteY4" fmla="*/ 1379711 h 1498600"/>
              <a:gd name="connsiteX5" fmla="*/ 5320119 w 5594186"/>
              <a:gd name="connsiteY5" fmla="*/ 1497513 h 1498600"/>
              <a:gd name="connsiteX6" fmla="*/ 133015 w 5594186"/>
              <a:gd name="connsiteY6" fmla="*/ 1497513 h 1498600"/>
              <a:gd name="connsiteX7" fmla="*/ -109 w 5594186"/>
              <a:gd name="connsiteY7" fmla="*/ 1364726 h 1498600"/>
              <a:gd name="connsiteX8" fmla="*/ -109 w 5594186"/>
              <a:gd name="connsiteY8" fmla="*/ 131700 h 1498600"/>
              <a:gd name="connsiteX9" fmla="*/ 133015 w 5594186"/>
              <a:gd name="connsiteY9" fmla="*/ -1087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186" h="1498600">
                <a:moveTo>
                  <a:pt x="133015" y="-1087"/>
                </a:moveTo>
                <a:lnTo>
                  <a:pt x="5460954" y="-1087"/>
                </a:lnTo>
                <a:cubicBezTo>
                  <a:pt x="5534476" y="-1087"/>
                  <a:pt x="5594078" y="58383"/>
                  <a:pt x="5594078" y="131700"/>
                </a:cubicBezTo>
                <a:cubicBezTo>
                  <a:pt x="5594078" y="136728"/>
                  <a:pt x="5593783" y="141755"/>
                  <a:pt x="5593222" y="146686"/>
                </a:cubicBezTo>
                <a:lnTo>
                  <a:pt x="5452387" y="1379711"/>
                </a:lnTo>
                <a:cubicBezTo>
                  <a:pt x="5444732" y="1446865"/>
                  <a:pt x="5387812" y="1497513"/>
                  <a:pt x="5320119" y="1497513"/>
                </a:cubicBezTo>
                <a:lnTo>
                  <a:pt x="133015" y="1497513"/>
                </a:lnTo>
                <a:cubicBezTo>
                  <a:pt x="59492" y="1497513"/>
                  <a:pt x="-109" y="1438043"/>
                  <a:pt x="-109" y="1364726"/>
                </a:cubicBezTo>
                <a:lnTo>
                  <a:pt x="-109" y="131700"/>
                </a:lnTo>
                <a:cubicBezTo>
                  <a:pt x="-109" y="58383"/>
                  <a:pt x="59492" y="-1087"/>
                  <a:pt x="133015" y="-1087"/>
                </a:cubicBezTo>
                <a:close/>
              </a:path>
            </a:pathLst>
          </a:custGeom>
          <a:gradFill flip="none" rotWithShape="1">
            <a:gsLst>
              <a:gs pos="30000">
                <a:schemeClr val="accent2"/>
              </a:gs>
              <a:gs pos="100000">
                <a:schemeClr val="accent2">
                  <a:lumMod val="80000"/>
                  <a:lumOff val="20000"/>
                </a:schemeClr>
              </a:gs>
            </a:gsLst>
            <a:lin ang="2700000" scaled="1"/>
            <a:tileRect/>
          </a:gradFill>
          <a:ln>
            <a:noFill/>
          </a:ln>
          <a:effectLst>
            <a:outerShdw blurRad="381000" dist="190500" dir="5400000" sx="90000" sy="90000" algn="ctr" rotWithShape="0">
              <a:schemeClr val="accent2">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宋体 CN Medium" panose="02020500000000000000" charset="-122"/>
            </a:endParaRPr>
          </a:p>
        </p:txBody>
      </p:sp>
      <p:sp>
        <p:nvSpPr>
          <p:cNvPr id="219" name="文本框 28"/>
          <p:cNvSpPr txBox="1"/>
          <p:nvPr/>
        </p:nvSpPr>
        <p:spPr>
          <a:xfrm>
            <a:off x="782704" y="1189269"/>
            <a:ext cx="4806950" cy="279400"/>
          </a:xfrm>
          <a:prstGeom prst="rect">
            <a:avLst/>
          </a:prstGeom>
          <a:noFill/>
        </p:spPr>
        <p:txBody>
          <a:bodyPr wrap="square" lIns="0" tIns="0" rIns="0" bIns="0" rtlCol="0">
            <a:spAutoFit/>
          </a:bodyPr>
          <a:lstStyle>
            <a:defPPr>
              <a:defRPr lang="zh-CN"/>
            </a:defPPr>
            <a:lvl1pPr>
              <a:defRPr kumimoji="1">
                <a:latin typeface="OPPOSans R" pitchFamily="18" charset="-122"/>
                <a:ea typeface="OPPOSans R" pitchFamily="18" charset="-122"/>
                <a:cs typeface="OPPOSans R" pitchFamily="18" charset="-122"/>
              </a:defRPr>
            </a:lvl1pPr>
          </a:lstStyle>
          <a:p>
            <a:r>
              <a:rPr lang="zh-CN" sz="1800" b="1">
                <a:solidFill>
                  <a:schemeClr val="bg1">
                    <a:alpha val="100000"/>
                  </a:schemeClr>
                </a:solidFill>
                <a:latin typeface="思源黑体 CN Bold"/>
                <a:ea typeface="思源黑体 CN Bold"/>
                <a:cs typeface="思源宋体 CN Medium"/>
              </a:rPr>
              <a:t>背景与问题：</a:t>
            </a:r>
            <a:endParaRPr lang="zh-CN" sz="1800" b="1">
              <a:solidFill>
                <a:schemeClr val="bg1">
                  <a:alpha val="100000"/>
                </a:schemeClr>
              </a:solidFill>
              <a:latin typeface="思源黑体 CN Bold"/>
              <a:ea typeface="思源黑体 CN Bold"/>
              <a:cs typeface="思源宋体 CN Medium"/>
            </a:endParaRPr>
          </a:p>
        </p:txBody>
      </p:sp>
      <p:sp>
        <p:nvSpPr>
          <p:cNvPr id="220" name="文本框 30"/>
          <p:cNvSpPr txBox="1"/>
          <p:nvPr/>
        </p:nvSpPr>
        <p:spPr>
          <a:xfrm>
            <a:off x="5736425" y="1189269"/>
            <a:ext cx="2133600" cy="279400"/>
          </a:xfrm>
          <a:prstGeom prst="rect">
            <a:avLst/>
          </a:prstGeom>
          <a:noFill/>
        </p:spPr>
        <p:txBody>
          <a:bodyPr wrap="square" lIns="0" tIns="0" rIns="0" bIns="0" rtlCol="0">
            <a:spAutoFit/>
          </a:bodyPr>
          <a:lstStyle>
            <a:defPPr>
              <a:defRPr lang="zh-CN"/>
            </a:defPPr>
            <a:lvl1pPr>
              <a:defRPr kumimoji="1">
                <a:solidFill>
                  <a:schemeClr val="bg1"/>
                </a:solidFill>
                <a:latin typeface="+mj-ea"/>
                <a:ea typeface="+mj-ea"/>
                <a:cs typeface="OPPOSans B" panose="00020600040101010101" pitchFamily="18" charset="-122"/>
              </a:defRPr>
            </a:lvl1pPr>
          </a:lstStyle>
          <a:p>
            <a:pPr algn="r"/>
            <a:r>
              <a:rPr b="1"/>
              <a:t>设计方案</a:t>
            </a:r>
            <a:r>
              <a:rPr lang="zh-CN" b="1"/>
              <a:t>：</a:t>
            </a:r>
            <a:endParaRPr lang="zh-CN" b="1"/>
          </a:p>
        </p:txBody>
      </p:sp>
      <p:sp>
        <p:nvSpPr>
          <p:cNvPr id="221" name="文本框 18"/>
          <p:cNvSpPr txBox="1"/>
          <p:nvPr/>
        </p:nvSpPr>
        <p:spPr>
          <a:xfrm>
            <a:off x="589029" y="1872974"/>
            <a:ext cx="5194300" cy="953135"/>
          </a:xfrm>
          <a:prstGeom prst="rect">
            <a:avLst/>
          </a:prstGeom>
          <a:noFill/>
          <a:effectLst/>
        </p:spPr>
        <p:txBody>
          <a:bodyPr wrap="square" rtlCol="0">
            <a:spAutoFit/>
          </a:bodyPr>
          <a:lstStyle/>
          <a:p>
            <a:r>
              <a:rPr lang="en-US" sz="1400">
                <a:latin typeface="微软雅黑" panose="020B0503020204020204" charset="-122"/>
                <a:ea typeface="微软雅黑" panose="020B0503020204020204" charset="-122"/>
                <a:cs typeface="微软雅黑" panose="020B0503020204020204" charset="-122"/>
              </a:rPr>
              <a:t>    </a:t>
            </a:r>
            <a:r>
              <a:rPr lang="zh-CN" sz="1400">
                <a:latin typeface="微软雅黑" panose="020B0503020204020204" charset="-122"/>
                <a:ea typeface="微软雅黑" panose="020B0503020204020204" charset="-122"/>
                <a:cs typeface="微软雅黑" panose="020B0503020204020204" charset="-122"/>
              </a:rPr>
              <a:t>本质上，本项目</a:t>
            </a:r>
            <a:r>
              <a:rPr sz="1400">
                <a:latin typeface="微软雅黑" panose="020B0503020204020204" charset="-122"/>
                <a:ea typeface="微软雅黑" panose="020B0503020204020204" charset="-122"/>
                <a:cs typeface="微软雅黑" panose="020B0503020204020204" charset="-122"/>
              </a:rPr>
              <a:t>需要解决的是一类具有共性特征的问题：用户提交的计算任务具有</a:t>
            </a:r>
            <a:r>
              <a:rPr sz="1400" b="1">
                <a:latin typeface="微软雅黑" panose="020B0503020204020204" charset="-122"/>
                <a:ea typeface="微软雅黑" panose="020B0503020204020204" charset="-122"/>
                <a:cs typeface="微软雅黑" panose="020B0503020204020204" charset="-122"/>
              </a:rPr>
              <a:t>较高资源消耗、执行时间不确定、执行逻辑可由用户自定义，且必须在安全隔离的环境</a:t>
            </a:r>
            <a:r>
              <a:rPr sz="1400">
                <a:latin typeface="微软雅黑" panose="020B0503020204020204" charset="-122"/>
                <a:ea typeface="微软雅黑" panose="020B0503020204020204" charset="-122"/>
                <a:cs typeface="微软雅黑" panose="020B0503020204020204" charset="-122"/>
              </a:rPr>
              <a:t>中运行</a:t>
            </a:r>
            <a:r>
              <a:rPr sz="1400">
                <a:latin typeface="微软雅黑" panose="020B0503020204020204" charset="-122"/>
                <a:ea typeface="微软雅黑" panose="020B0503020204020204" charset="-122"/>
                <a:cs typeface="微软雅黑" panose="020B0503020204020204" charset="-122"/>
              </a:rPr>
              <a:t>。这一问题在数据处理、模型训练、离线分析等场景中同样普遍存在。</a:t>
            </a:r>
            <a:endParaRPr sz="1400">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2"/>
          <a:stretch>
            <a:fillRect/>
          </a:stretch>
        </p:blipFill>
        <p:spPr>
          <a:xfrm>
            <a:off x="130175" y="3284855"/>
            <a:ext cx="6557010" cy="3122930"/>
          </a:xfrm>
          <a:prstGeom prst="rect">
            <a:avLst/>
          </a:prstGeom>
        </p:spPr>
      </p:pic>
    </p:spTree>
  </p:cSld>
  <p:clrMapOvr>
    <a:masterClrMapping/>
  </p:clrMapOvr>
  <p:timing>
    <p:tnLst>
      <p:par>
        <p:cTn id="1" dur="indefinite" restart="never" nodeType="tmRoot">
          <p:childTnLst>
            <p:seq concurrent="0"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cond evt="onPrev" delay="0"/>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23" name=""/>
        <p:cNvGrpSpPr/>
        <p:nvPr/>
      </p:nvGrpSpPr>
      <p:grpSpPr>
        <a:xfrm>
          <a:off x="0" y="0"/>
          <a:ext cx="0" cy="0"/>
          <a:chOff x="0" y="0"/>
          <a:chExt cx="0" cy="0"/>
        </a:xfrm>
      </p:grpSpPr>
      <p:pic>
        <p:nvPicPr>
          <p:cNvPr id="224"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225" name="直接连接符 3"/>
          <p:cNvCxnSpPr/>
          <p:nvPr/>
        </p:nvCxnSpPr>
        <p:spPr>
          <a:xfrm flipV="1">
            <a:off x="6803225" y="650875"/>
            <a:ext cx="4328081"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226" name="文本框 2"/>
          <p:cNvSpPr txBox="1"/>
          <p:nvPr/>
        </p:nvSpPr>
        <p:spPr>
          <a:xfrm>
            <a:off x="455613" y="454025"/>
            <a:ext cx="7232650" cy="39370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Container 层设计：面向容器的能力封装</a:t>
            </a:r>
            <a:r>
              <a:rPr lang="en-US" sz="2000" b="1">
                <a:solidFill>
                  <a:schemeClr val="accent1">
                    <a:alpha val="100000"/>
                  </a:schemeClr>
                </a:solidFill>
                <a:latin typeface="思源黑体 CN Bold"/>
                <a:ea typeface="思源黑体 CN Bold"/>
                <a:cs typeface="思源黑体 CN Regular"/>
              </a:rPr>
              <a:t> </a:t>
            </a:r>
            <a:endParaRPr lang="en-US" sz="2000" b="1">
              <a:solidFill>
                <a:schemeClr val="accent1">
                  <a:alpha val="100000"/>
                </a:schemeClr>
              </a:solidFill>
              <a:latin typeface="思源黑体 CN Bold"/>
              <a:ea typeface="思源黑体 CN Bold"/>
              <a:cs typeface="思源黑体 CN Regular"/>
            </a:endParaRPr>
          </a:p>
        </p:txBody>
      </p:sp>
      <p:sp>
        <p:nvSpPr>
          <p:cNvPr id="227" name="文本框 18"/>
          <p:cNvSpPr txBox="1"/>
          <p:nvPr/>
        </p:nvSpPr>
        <p:spPr>
          <a:xfrm>
            <a:off x="4071938" y="4083549"/>
            <a:ext cx="7912100" cy="2245360"/>
          </a:xfrm>
          <a:prstGeom prst="rect">
            <a:avLst/>
          </a:prstGeom>
          <a:noFill/>
          <a:effectLst/>
        </p:spPr>
        <p:txBody>
          <a:bodyPr wrap="square" rtlCol="0">
            <a:spAutoFit/>
          </a:bodyPr>
          <a:lstStyle/>
          <a:p>
            <a:r>
              <a:rPr lang="zh-CN" sz="1400">
                <a:latin typeface="微软雅黑" panose="020B0503020204020204" charset="-122"/>
                <a:ea typeface="微软雅黑" panose="020B0503020204020204" charset="-122"/>
                <a:cs typeface="微软雅黑" panose="020B0503020204020204" charset="-122"/>
              </a:rPr>
              <a:t>与线程池中“线程即执行单元”的模型不同，Docker 容器的</a:t>
            </a:r>
            <a:r>
              <a:rPr lang="zh-CN" sz="1400" b="1">
                <a:latin typeface="微软雅黑" panose="020B0503020204020204" charset="-122"/>
                <a:ea typeface="微软雅黑" panose="020B0503020204020204" charset="-122"/>
                <a:cs typeface="微软雅黑" panose="020B0503020204020204" charset="-122"/>
              </a:rPr>
              <a:t>创建与销毁成本较高</a:t>
            </a:r>
            <a:r>
              <a:rPr lang="zh-CN" sz="1400">
                <a:latin typeface="微软雅黑" panose="020B0503020204020204" charset="-122"/>
                <a:ea typeface="微软雅黑" panose="020B0503020204020204" charset="-122"/>
                <a:cs typeface="微软雅黑" panose="020B0503020204020204" charset="-122"/>
              </a:rPr>
              <a:t>。如果每个任务都通过新建容器来执行，将在高并发场景下带来显著的性能与资源开销。因此，本项目</a:t>
            </a:r>
            <a:r>
              <a:rPr lang="zh-CN" sz="1400" b="1">
                <a:latin typeface="微软雅黑" panose="020B0503020204020204" charset="-122"/>
                <a:ea typeface="微软雅黑" panose="020B0503020204020204" charset="-122"/>
                <a:cs typeface="微软雅黑" panose="020B0503020204020204" charset="-122"/>
              </a:rPr>
              <a:t>为容器设计了一套显式的状态模型</a:t>
            </a:r>
            <a:r>
              <a:rPr lang="zh-CN" sz="1400">
                <a:latin typeface="微软雅黑" panose="020B0503020204020204" charset="-122"/>
                <a:ea typeface="微软雅黑" panose="020B0503020204020204" charset="-122"/>
                <a:cs typeface="微软雅黑" panose="020B0503020204020204" charset="-122"/>
              </a:rPr>
              <a:t>，用以支持容器的长期复用。</a:t>
            </a:r>
            <a:endParaRPr lang="zh-CN" sz="1400">
              <a:latin typeface="微软雅黑" panose="020B0503020204020204" charset="-122"/>
              <a:ea typeface="微软雅黑" panose="020B0503020204020204" charset="-122"/>
              <a:cs typeface="微软雅黑" panose="020B0503020204020204" charset="-122"/>
            </a:endParaRPr>
          </a:p>
          <a:p>
            <a:endParaRPr lang="en-US" sz="1400">
              <a:latin typeface="微软雅黑" panose="020B0503020204020204" charset="-122"/>
              <a:ea typeface="微软雅黑" panose="020B0503020204020204" charset="-122"/>
              <a:cs typeface="微软雅黑" panose="020B0503020204020204" charset="-122"/>
            </a:endParaRPr>
          </a:p>
          <a:p>
            <a:r>
              <a:rPr lang="zh-CN" sz="1400">
                <a:latin typeface="微软雅黑" panose="020B0503020204020204" charset="-122"/>
                <a:ea typeface="微软雅黑" panose="020B0503020204020204" charset="-122"/>
                <a:cs typeface="微软雅黑" panose="020B0503020204020204" charset="-122"/>
              </a:rPr>
              <a:t>系统将容器状态划分为 STOP、IDLE、ALLOCATED、EXECUTING 与 ERROR 五种。</a:t>
            </a:r>
            <a:endParaRPr lang="zh-CN" sz="1400">
              <a:latin typeface="微软雅黑" panose="020B0503020204020204" charset="-122"/>
              <a:ea typeface="微软雅黑" panose="020B0503020204020204" charset="-122"/>
              <a:cs typeface="微软雅黑" panose="020B0503020204020204" charset="-122"/>
            </a:endParaRPr>
          </a:p>
          <a:p>
            <a:r>
              <a:rPr lang="en-US" sz="1400">
                <a:latin typeface="微软雅黑" panose="020B0503020204020204" charset="-122"/>
                <a:ea typeface="微软雅黑" panose="020B0503020204020204" charset="-122"/>
                <a:cs typeface="微软雅黑" panose="020B0503020204020204" charset="-122"/>
              </a:rPr>
              <a:t>  </a:t>
            </a:r>
            <a:r>
              <a:rPr lang="zh-CN" sz="1400">
                <a:latin typeface="微软雅黑" panose="020B0503020204020204" charset="-122"/>
                <a:ea typeface="微软雅黑" panose="020B0503020204020204" charset="-122"/>
                <a:cs typeface="微软雅黑" panose="020B0503020204020204" charset="-122"/>
              </a:rPr>
              <a:t>STOP 状态表示容器已创建但未启动；</a:t>
            </a:r>
            <a:endParaRPr lang="zh-CN" sz="1400">
              <a:latin typeface="微软雅黑" panose="020B0503020204020204" charset="-122"/>
              <a:ea typeface="微软雅黑" panose="020B0503020204020204" charset="-122"/>
              <a:cs typeface="微软雅黑" panose="020B0503020204020204" charset="-122"/>
            </a:endParaRPr>
          </a:p>
          <a:p>
            <a:r>
              <a:rPr lang="en-US" sz="1400">
                <a:latin typeface="微软雅黑" panose="020B0503020204020204" charset="-122"/>
                <a:ea typeface="微软雅黑" panose="020B0503020204020204" charset="-122"/>
                <a:cs typeface="微软雅黑" panose="020B0503020204020204" charset="-122"/>
              </a:rPr>
              <a:t>  </a:t>
            </a:r>
            <a:r>
              <a:rPr lang="zh-CN" sz="1400">
                <a:latin typeface="微软雅黑" panose="020B0503020204020204" charset="-122"/>
                <a:ea typeface="微软雅黑" panose="020B0503020204020204" charset="-122"/>
                <a:cs typeface="微软雅黑" panose="020B0503020204020204" charset="-122"/>
              </a:rPr>
              <a:t>IDLE 表示容器已启动但当前无任务执行；</a:t>
            </a:r>
            <a:endParaRPr lang="zh-CN" sz="1400">
              <a:latin typeface="微软雅黑" panose="020B0503020204020204" charset="-122"/>
              <a:ea typeface="微软雅黑" panose="020B0503020204020204" charset="-122"/>
              <a:cs typeface="微软雅黑" panose="020B0503020204020204" charset="-122"/>
            </a:endParaRPr>
          </a:p>
          <a:p>
            <a:r>
              <a:rPr lang="en-US" sz="1400">
                <a:latin typeface="微软雅黑" panose="020B0503020204020204" charset="-122"/>
                <a:ea typeface="微软雅黑" panose="020B0503020204020204" charset="-122"/>
                <a:cs typeface="微软雅黑" panose="020B0503020204020204" charset="-122"/>
              </a:rPr>
              <a:t>  </a:t>
            </a:r>
            <a:r>
              <a:rPr lang="zh-CN" sz="1400">
                <a:latin typeface="微软雅黑" panose="020B0503020204020204" charset="-122"/>
                <a:ea typeface="微软雅黑" panose="020B0503020204020204" charset="-122"/>
                <a:cs typeface="微软雅黑" panose="020B0503020204020204" charset="-122"/>
              </a:rPr>
              <a:t>ALLOCATED 用于表示容器已被调度系统占用但尚未正式执行任务；</a:t>
            </a:r>
            <a:endParaRPr lang="zh-CN" sz="1400">
              <a:latin typeface="微软雅黑" panose="020B0503020204020204" charset="-122"/>
              <a:ea typeface="微软雅黑" panose="020B0503020204020204" charset="-122"/>
              <a:cs typeface="微软雅黑" panose="020B0503020204020204" charset="-122"/>
            </a:endParaRPr>
          </a:p>
          <a:p>
            <a:r>
              <a:rPr lang="en-US" sz="1400">
                <a:latin typeface="微软雅黑" panose="020B0503020204020204" charset="-122"/>
                <a:ea typeface="微软雅黑" panose="020B0503020204020204" charset="-122"/>
                <a:cs typeface="微软雅黑" panose="020B0503020204020204" charset="-122"/>
              </a:rPr>
              <a:t>  </a:t>
            </a:r>
            <a:r>
              <a:rPr lang="zh-CN" sz="1400">
                <a:latin typeface="微软雅黑" panose="020B0503020204020204" charset="-122"/>
                <a:ea typeface="微软雅黑" panose="020B0503020204020204" charset="-122"/>
                <a:cs typeface="微软雅黑" panose="020B0503020204020204" charset="-122"/>
              </a:rPr>
              <a:t>EXECUTING 表示容器正在执行任务；</a:t>
            </a:r>
            <a:endParaRPr lang="zh-CN" sz="1400">
              <a:latin typeface="微软雅黑" panose="020B0503020204020204" charset="-122"/>
              <a:ea typeface="微软雅黑" panose="020B0503020204020204" charset="-122"/>
              <a:cs typeface="微软雅黑" panose="020B0503020204020204" charset="-122"/>
            </a:endParaRPr>
          </a:p>
          <a:p>
            <a:r>
              <a:rPr lang="en-US" sz="1400">
                <a:latin typeface="微软雅黑" panose="020B0503020204020204" charset="-122"/>
                <a:ea typeface="微软雅黑" panose="020B0503020204020204" charset="-122"/>
                <a:cs typeface="微软雅黑" panose="020B0503020204020204" charset="-122"/>
              </a:rPr>
              <a:t>  </a:t>
            </a:r>
            <a:r>
              <a:rPr lang="zh-CN" sz="1400">
                <a:latin typeface="微软雅黑" panose="020B0503020204020204" charset="-122"/>
                <a:ea typeface="微软雅黑" panose="020B0503020204020204" charset="-122"/>
                <a:cs typeface="微软雅黑" panose="020B0503020204020204" charset="-122"/>
              </a:rPr>
              <a:t>ERROR 则用于标识需要修复或回收的异常容器。</a:t>
            </a:r>
            <a:endParaRPr lang="zh-CN" sz="1400">
              <a:latin typeface="微软雅黑" panose="020B0503020204020204" charset="-122"/>
              <a:ea typeface="微软雅黑" panose="020B0503020204020204" charset="-122"/>
              <a:cs typeface="微软雅黑" panose="020B0503020204020204" charset="-122"/>
            </a:endParaRPr>
          </a:p>
        </p:txBody>
      </p:sp>
      <p:sp>
        <p:nvSpPr>
          <p:cNvPr id="228" name="文本框 18"/>
          <p:cNvSpPr txBox="1"/>
          <p:nvPr/>
        </p:nvSpPr>
        <p:spPr>
          <a:xfrm>
            <a:off x="146774" y="942352"/>
            <a:ext cx="5340350" cy="2030095"/>
          </a:xfrm>
          <a:prstGeom prst="rect">
            <a:avLst/>
          </a:prstGeom>
          <a:noFill/>
          <a:effectLst/>
        </p:spPr>
        <p:txBody>
          <a:bodyPr wrap="square" rtlCol="0">
            <a:spAutoFit/>
          </a:bodyPr>
          <a:lstStyle/>
          <a:p>
            <a:r>
              <a:rPr lang="en-US" sz="1400">
                <a:latin typeface="微软雅黑" panose="020B0503020204020204" charset="-122"/>
                <a:ea typeface="微软雅黑" panose="020B0503020204020204" charset="-122"/>
                <a:cs typeface="微软雅黑" panose="020B0503020204020204" charset="-122"/>
              </a:rPr>
              <a:t>    Container 层是整个执行体系的最底层，其核心职责并不是简单地“调用 Docker API”，而是将容器视为一个</a:t>
            </a:r>
            <a:r>
              <a:rPr lang="zh-CN" sz="1400" b="1">
                <a:latin typeface="微软雅黑" panose="020B0503020204020204" charset="-122"/>
                <a:ea typeface="微软雅黑" panose="020B0503020204020204" charset="-122"/>
                <a:cs typeface="微软雅黑" panose="020B0503020204020204" charset="-122"/>
              </a:rPr>
              <a:t>具有明确生命周期与行为边界的运行单元</a:t>
            </a:r>
            <a:r>
              <a:rPr lang="zh-CN" sz="1400">
                <a:latin typeface="微软雅黑" panose="020B0503020204020204" charset="-122"/>
                <a:ea typeface="微软雅黑" panose="020B0503020204020204" charset="-122"/>
                <a:cs typeface="微软雅黑" panose="020B0503020204020204" charset="-122"/>
              </a:rPr>
              <a:t>。在实现上，系统基于 </a:t>
            </a:r>
            <a:r>
              <a:rPr lang="zh-CN" sz="1400" b="1">
                <a:latin typeface="微软雅黑" panose="020B0503020204020204" charset="-122"/>
                <a:ea typeface="微软雅黑" panose="020B0503020204020204" charset="-122"/>
                <a:cs typeface="微软雅黑" panose="020B0503020204020204" charset="-122"/>
              </a:rPr>
              <a:t>docker-java 客户端</a:t>
            </a:r>
            <a:r>
              <a:rPr lang="zh-CN" sz="1400">
                <a:latin typeface="微软雅黑" panose="020B0503020204020204" charset="-122"/>
                <a:ea typeface="微软雅黑" panose="020B0503020204020204" charset="-122"/>
                <a:cs typeface="微软雅黑" panose="020B0503020204020204" charset="-122"/>
              </a:rPr>
              <a:t>，对容器的创建、启动、停止、命令执行等能力进行了统一封装。</a:t>
            </a:r>
            <a:endParaRPr lang="zh-CN" sz="1400">
              <a:latin typeface="微软雅黑" panose="020B0503020204020204" charset="-122"/>
              <a:ea typeface="微软雅黑" panose="020B0503020204020204" charset="-122"/>
              <a:cs typeface="微软雅黑" panose="020B0503020204020204" charset="-122"/>
            </a:endParaRPr>
          </a:p>
          <a:p>
            <a:endParaRPr lang="en-US" sz="1400">
              <a:latin typeface="微软雅黑" panose="020B0503020204020204" charset="-122"/>
              <a:ea typeface="微软雅黑" panose="020B0503020204020204" charset="-122"/>
              <a:cs typeface="微软雅黑" panose="020B0503020204020204" charset="-122"/>
            </a:endParaRPr>
          </a:p>
          <a:p>
            <a:r>
              <a:rPr lang="en-US" sz="1400">
                <a:latin typeface="微软雅黑" panose="020B0503020204020204" charset="-122"/>
                <a:ea typeface="微软雅黑" panose="020B0503020204020204" charset="-122"/>
                <a:cs typeface="微软雅黑" panose="020B0503020204020204" charset="-122"/>
              </a:rPr>
              <a:t>    </a:t>
            </a:r>
            <a:r>
              <a:rPr lang="zh-CN" sz="1400">
                <a:latin typeface="微软雅黑" panose="020B0503020204020204" charset="-122"/>
                <a:ea typeface="微软雅黑" panose="020B0503020204020204" charset="-122"/>
                <a:cs typeface="微软雅黑" panose="020B0503020204020204" charset="-122"/>
              </a:rPr>
              <a:t>在容器</a:t>
            </a:r>
            <a:r>
              <a:rPr lang="zh-CN" sz="1400" b="1">
                <a:latin typeface="微软雅黑" panose="020B0503020204020204" charset="-122"/>
                <a:ea typeface="微软雅黑" panose="020B0503020204020204" charset="-122"/>
                <a:cs typeface="微软雅黑" panose="020B0503020204020204" charset="-122"/>
              </a:rPr>
              <a:t>创建过程</a:t>
            </a:r>
            <a:r>
              <a:rPr lang="zh-CN" sz="1400">
                <a:latin typeface="微软雅黑" panose="020B0503020204020204" charset="-122"/>
                <a:ea typeface="微软雅黑" panose="020B0503020204020204" charset="-122"/>
                <a:cs typeface="微软雅黑" panose="020B0503020204020204" charset="-122"/>
              </a:rPr>
              <a:t>中，系统采用了</a:t>
            </a:r>
            <a:r>
              <a:rPr lang="zh-CN" sz="1400" b="1">
                <a:latin typeface="微软雅黑" panose="020B0503020204020204" charset="-122"/>
                <a:ea typeface="微软雅黑" panose="020B0503020204020204" charset="-122"/>
                <a:cs typeface="微软雅黑" panose="020B0503020204020204" charset="-122"/>
              </a:rPr>
              <a:t> Builder 与 Factory shejims 相结合</a:t>
            </a:r>
            <a:r>
              <a:rPr lang="zh-CN" sz="1400">
                <a:latin typeface="微软雅黑" panose="020B0503020204020204" charset="-122"/>
                <a:ea typeface="微软雅黑" panose="020B0503020204020204" charset="-122"/>
                <a:cs typeface="微软雅黑" panose="020B0503020204020204" charset="-122"/>
              </a:rPr>
              <a:t>的方式</a:t>
            </a:r>
            <a:r>
              <a:rPr lang="en-US" sz="1400">
                <a:latin typeface="微软雅黑" panose="020B0503020204020204" charset="-122"/>
                <a:ea typeface="微软雅黑" panose="020B0503020204020204" charset="-122"/>
                <a:cs typeface="微软雅黑" panose="020B0503020204020204" charset="-122"/>
              </a:rPr>
              <a:t>, </a:t>
            </a:r>
            <a:r>
              <a:rPr lang="zh-CN" sz="1400">
                <a:latin typeface="微软雅黑" panose="020B0503020204020204" charset="-122"/>
                <a:ea typeface="微软雅黑" panose="020B0503020204020204" charset="-122"/>
                <a:cs typeface="微软雅黑" panose="020B0503020204020204" charset="-122"/>
              </a:rPr>
              <a:t>保证“逻辑容器对象”与“物理 Docker 容器”之间的</a:t>
            </a:r>
            <a:r>
              <a:rPr lang="zh-CN" sz="1400" b="1">
                <a:latin typeface="微软雅黑" panose="020B0503020204020204" charset="-122"/>
                <a:ea typeface="微软雅黑" panose="020B0503020204020204" charset="-122"/>
                <a:cs typeface="微软雅黑" panose="020B0503020204020204" charset="-122"/>
              </a:rPr>
              <a:t>一一对应关系</a:t>
            </a:r>
            <a:r>
              <a:rPr lang="zh-CN" sz="1400">
                <a:latin typeface="微软雅黑" panose="020B0503020204020204" charset="-122"/>
                <a:ea typeface="微软雅黑" panose="020B0503020204020204" charset="-122"/>
                <a:cs typeface="微软雅黑" panose="020B0503020204020204" charset="-122"/>
              </a:rPr>
              <a:t>，避免出现难以追踪的孤立容器。</a:t>
            </a:r>
            <a:endParaRPr lang="zh-CN" sz="1400">
              <a:latin typeface="微软雅黑" panose="020B0503020204020204" charset="-122"/>
              <a:ea typeface="微软雅黑" panose="020B0503020204020204" charset="-122"/>
              <a:cs typeface="微软雅黑" panose="020B0503020204020204" charset="-122"/>
            </a:endParaRPr>
          </a:p>
        </p:txBody>
      </p:sp>
      <p:pic>
        <p:nvPicPr>
          <p:cNvPr id="229" name="图片 228"/>
          <p:cNvPicPr>
            <a:picLocks noChangeAspect="1"/>
          </p:cNvPicPr>
          <p:nvPr/>
        </p:nvPicPr>
        <p:blipFill>
          <a:blip r:embed="rId2"/>
          <a:srcRect l="9749" t="14165" r="4543" b="9397"/>
          <a:stretch>
            <a:fillRect/>
          </a:stretch>
        </p:blipFill>
        <p:spPr>
          <a:xfrm>
            <a:off x="5487020" y="373769"/>
            <a:ext cx="6608486" cy="3629524"/>
          </a:xfrm>
          <a:prstGeom prst="rect">
            <a:avLst/>
          </a:prstGeom>
        </p:spPr>
      </p:pic>
      <p:pic>
        <p:nvPicPr>
          <p:cNvPr id="230" name="图片 229"/>
          <p:cNvPicPr>
            <a:picLocks noChangeAspect="1"/>
          </p:cNvPicPr>
          <p:nvPr/>
        </p:nvPicPr>
        <p:blipFill>
          <a:blip r:embed="rId3"/>
          <a:stretch>
            <a:fillRect/>
          </a:stretch>
        </p:blipFill>
        <p:spPr>
          <a:xfrm>
            <a:off x="322669" y="3066439"/>
            <a:ext cx="3517237" cy="3782783"/>
          </a:xfrm>
          <a:prstGeom prst="rect">
            <a:avLst/>
          </a:prstGeom>
        </p:spPr>
      </p:pic>
    </p:spTree>
  </p:cSld>
  <p:clrMapOvr>
    <a:masterClrMapping/>
  </p:clrMapOvr>
  <p:timing>
    <p:tnLst>
      <p:par>
        <p:cTn id="1" dur="indefinite" restart="never" nodeType="tmRoot">
          <p:childTnLst>
            <p:seq concurrent="0"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delay="0">
                  <p:tgtEl>
                    <p:sldTgt/>
                  </p:tgtEl>
                </p:cond>
                <p:cond evt="onPrev" delay="0"/>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31" name=""/>
        <p:cNvGrpSpPr/>
        <p:nvPr/>
      </p:nvGrpSpPr>
      <p:grpSpPr>
        <a:xfrm>
          <a:off x="0" y="0"/>
          <a:ext cx="0" cy="0"/>
          <a:chOff x="0" y="0"/>
          <a:chExt cx="0" cy="0"/>
        </a:xfrm>
      </p:grpSpPr>
      <p:pic>
        <p:nvPicPr>
          <p:cNvPr id="232"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233" name="直接连接符 3"/>
          <p:cNvCxnSpPr/>
          <p:nvPr/>
        </p:nvCxnSpPr>
        <p:spPr>
          <a:xfrm flipV="1">
            <a:off x="6803225" y="650875"/>
            <a:ext cx="4328081"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234" name="文本框 2"/>
          <p:cNvSpPr txBox="1"/>
          <p:nvPr/>
        </p:nvSpPr>
        <p:spPr>
          <a:xfrm>
            <a:off x="455613" y="454025"/>
            <a:ext cx="7232650" cy="39370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Pool 层设计：统一调度与治理能力</a:t>
            </a:r>
            <a:endParaRPr lang="en-US" sz="2000" b="1">
              <a:solidFill>
                <a:schemeClr val="accent1">
                  <a:alpha val="100000"/>
                </a:schemeClr>
              </a:solidFill>
              <a:latin typeface="思源黑体 CN Bold"/>
              <a:ea typeface="思源黑体 CN Bold"/>
              <a:cs typeface="思源黑体 CN Regular"/>
            </a:endParaRPr>
          </a:p>
        </p:txBody>
      </p:sp>
      <p:sp>
        <p:nvSpPr>
          <p:cNvPr id="235" name="文本框 30"/>
          <p:cNvSpPr txBox="1"/>
          <p:nvPr/>
        </p:nvSpPr>
        <p:spPr>
          <a:xfrm>
            <a:off x="-131088" y="4007861"/>
            <a:ext cx="2133600" cy="279400"/>
          </a:xfrm>
          <a:prstGeom prst="rect">
            <a:avLst/>
          </a:prstGeom>
          <a:noFill/>
        </p:spPr>
        <p:txBody>
          <a:bodyPr wrap="square" lIns="0" tIns="0" rIns="0" bIns="0" rtlCol="0">
            <a:spAutoFit/>
          </a:bodyPr>
          <a:lstStyle>
            <a:defPPr>
              <a:defRPr lang="zh-CN"/>
            </a:defPPr>
            <a:lvl1pPr>
              <a:defRPr kumimoji="1">
                <a:solidFill>
                  <a:schemeClr val="bg1"/>
                </a:solidFill>
                <a:latin typeface="+mj-ea"/>
                <a:ea typeface="+mj-ea"/>
                <a:cs typeface="OPPOSans B" panose="00020600040101010101" pitchFamily="18" charset="-122"/>
              </a:defRPr>
            </a:lvl1pPr>
          </a:lstStyle>
          <a:p>
            <a:pPr algn="r"/>
            <a:r>
              <a:rPr b="1"/>
              <a:t>设计方案</a:t>
            </a:r>
            <a:r>
              <a:rPr lang="zh-CN" b="1"/>
              <a:t>：</a:t>
            </a:r>
            <a:endParaRPr lang="zh-CN" b="1"/>
          </a:p>
        </p:txBody>
      </p:sp>
      <p:sp>
        <p:nvSpPr>
          <p:cNvPr id="236" name="文本框 18"/>
          <p:cNvSpPr txBox="1"/>
          <p:nvPr/>
        </p:nvSpPr>
        <p:spPr>
          <a:xfrm>
            <a:off x="255270" y="906145"/>
            <a:ext cx="4092575" cy="2522855"/>
          </a:xfrm>
          <a:prstGeom prst="rect">
            <a:avLst/>
          </a:prstGeom>
          <a:noFill/>
          <a:effectLst/>
        </p:spPr>
        <p:txBody>
          <a:bodyPr wrap="square" rtlCol="0">
            <a:spAutoFit/>
          </a:bodyPr>
          <a:lstStyle/>
          <a:p>
            <a:r>
              <a:rPr lang="en-US" sz="1400">
                <a:latin typeface="微软雅黑" panose="020B0503020204020204" charset="-122"/>
                <a:ea typeface="微软雅黑" panose="020B0503020204020204" charset="-122"/>
                <a:cs typeface="微软雅黑" panose="020B0503020204020204" charset="-122"/>
              </a:rPr>
              <a:t>    </a:t>
            </a:r>
            <a:r>
              <a:rPr lang="zh-CN" sz="1400">
                <a:latin typeface="微软雅黑" panose="020B0503020204020204" charset="-122"/>
                <a:ea typeface="微软雅黑" panose="020B0503020204020204" charset="-122"/>
                <a:cs typeface="微软雅黑" panose="020B0503020204020204" charset="-122"/>
              </a:rPr>
              <a:t>Pool 层是系统实现</a:t>
            </a:r>
            <a:r>
              <a:rPr lang="zh-CN" sz="1400" b="1">
                <a:latin typeface="微软雅黑" panose="020B0503020204020204" charset="-122"/>
                <a:ea typeface="微软雅黑" panose="020B0503020204020204" charset="-122"/>
                <a:cs typeface="微软雅黑" panose="020B0503020204020204" charset="-122"/>
              </a:rPr>
              <a:t>任务调度、资源治理与运行稳定性保障</a:t>
            </a:r>
            <a:r>
              <a:rPr lang="zh-CN" sz="1400">
                <a:latin typeface="微软雅黑" panose="020B0503020204020204" charset="-122"/>
                <a:ea typeface="微软雅黑" panose="020B0503020204020204" charset="-122"/>
                <a:cs typeface="微软雅黑" panose="020B0503020204020204" charset="-122"/>
              </a:rPr>
              <a:t>的核心模块。相较于 Container 层仅关注单个容器的生命周期操作，Pool 层承担的是“多个容器作为一个资源整体如何被</a:t>
            </a:r>
            <a:r>
              <a:rPr lang="zh-CN" sz="1400" b="1">
                <a:latin typeface="微软雅黑" panose="020B0503020204020204" charset="-122"/>
                <a:ea typeface="微软雅黑" panose="020B0503020204020204" charset="-122"/>
                <a:cs typeface="微软雅黑" panose="020B0503020204020204" charset="-122"/>
              </a:rPr>
              <a:t>统一管理与调度</a:t>
            </a:r>
            <a:r>
              <a:rPr lang="zh-CN" sz="1400">
                <a:latin typeface="微软雅黑" panose="020B0503020204020204" charset="-122"/>
                <a:ea typeface="微软雅黑" panose="020B0503020204020204" charset="-122"/>
                <a:cs typeface="微软雅黑" panose="020B0503020204020204" charset="-122"/>
              </a:rPr>
              <a:t>”的问题。</a:t>
            </a:r>
            <a:endParaRPr lang="zh-CN" sz="1400">
              <a:latin typeface="微软雅黑" panose="020B0503020204020204" charset="-122"/>
              <a:ea typeface="微软雅黑" panose="020B0503020204020204" charset="-122"/>
              <a:cs typeface="微软雅黑" panose="020B0503020204020204" charset="-122"/>
            </a:endParaRPr>
          </a:p>
          <a:p>
            <a:endParaRPr lang="en-US" sz="1400">
              <a:latin typeface="微软雅黑" panose="020B0503020204020204" charset="-122"/>
              <a:ea typeface="微软雅黑" panose="020B0503020204020204" charset="-122"/>
              <a:cs typeface="微软雅黑" panose="020B0503020204020204" charset="-122"/>
            </a:endParaRPr>
          </a:p>
          <a:p>
            <a:r>
              <a:rPr lang="en-US" sz="1400">
                <a:latin typeface="微软雅黑" panose="020B0503020204020204" charset="-122"/>
                <a:ea typeface="微软雅黑" panose="020B0503020204020204" charset="-122"/>
                <a:cs typeface="微软雅黑" panose="020B0503020204020204" charset="-122"/>
              </a:rPr>
              <a:t>    </a:t>
            </a:r>
            <a:r>
              <a:rPr lang="zh-CN" sz="1400">
                <a:latin typeface="微软雅黑" panose="020B0503020204020204" charset="-122"/>
                <a:ea typeface="微软雅黑" panose="020B0503020204020204" charset="-122"/>
                <a:cs typeface="微软雅黑" panose="020B0503020204020204" charset="-122"/>
              </a:rPr>
              <a:t>从设计模式角度看</a:t>
            </a:r>
            <a:r>
              <a:rPr lang="en-US" sz="1400">
                <a:latin typeface="微软雅黑" panose="020B0503020204020204" charset="-122"/>
                <a:ea typeface="微软雅黑" panose="020B0503020204020204" charset="-122"/>
                <a:cs typeface="微软雅黑" panose="020B0503020204020204" charset="-122"/>
              </a:rPr>
              <a:t>, </a:t>
            </a:r>
            <a:r>
              <a:rPr lang="zh-CN" sz="1400">
                <a:latin typeface="微软雅黑" panose="020B0503020204020204" charset="-122"/>
                <a:ea typeface="微软雅黑" panose="020B0503020204020204" charset="-122"/>
                <a:cs typeface="微软雅黑" panose="020B0503020204020204" charset="-122"/>
              </a:rPr>
              <a:t>属于</a:t>
            </a:r>
            <a:r>
              <a:rPr lang="zh-CN" sz="1400" b="1">
                <a:latin typeface="微软雅黑" panose="020B0503020204020204" charset="-122"/>
                <a:ea typeface="微软雅黑" panose="020B0503020204020204" charset="-122"/>
                <a:cs typeface="微软雅黑" panose="020B0503020204020204" charset="-122"/>
              </a:rPr>
              <a:t>对象池模式与外观模式的结合</a:t>
            </a:r>
            <a:r>
              <a:rPr lang="en-US" sz="1400" b="1">
                <a:latin typeface="微软雅黑" panose="020B0503020204020204" charset="-122"/>
                <a:ea typeface="微软雅黑" panose="020B0503020204020204" charset="-122"/>
                <a:cs typeface="微软雅黑" panose="020B0503020204020204" charset="-122"/>
              </a:rPr>
              <a:t>, </a:t>
            </a:r>
            <a:r>
              <a:rPr lang="zh-CN" sz="1400" b="0">
                <a:latin typeface="微软雅黑" panose="020B0503020204020204" charset="-122"/>
                <a:ea typeface="微软雅黑" panose="020B0503020204020204" charset="-122"/>
                <a:cs typeface="微软雅黑" panose="020B0503020204020204" charset="-122"/>
              </a:rPr>
              <a:t>优化了</a:t>
            </a:r>
            <a:r>
              <a:rPr lang="en-US" sz="1400" b="0">
                <a:latin typeface="微软雅黑" panose="020B0503020204020204" charset="-122"/>
                <a:ea typeface="微软雅黑" panose="020B0503020204020204" charset="-122"/>
                <a:cs typeface="微软雅黑" panose="020B0503020204020204" charset="-122"/>
              </a:rPr>
              <a:t>docker</a:t>
            </a:r>
            <a:r>
              <a:rPr lang="zh-CN" sz="1400" b="0">
                <a:latin typeface="微软雅黑" panose="020B0503020204020204" charset="-122"/>
                <a:ea typeface="微软雅黑" panose="020B0503020204020204" charset="-122"/>
                <a:cs typeface="微软雅黑" panose="020B0503020204020204" charset="-122"/>
              </a:rPr>
              <a:t>容器的使用效率。</a:t>
            </a:r>
            <a:endParaRPr lang="zh-CN" sz="1400" b="0">
              <a:latin typeface="微软雅黑" panose="020B0503020204020204" charset="-122"/>
              <a:ea typeface="微软雅黑" panose="020B0503020204020204" charset="-122"/>
              <a:cs typeface="微软雅黑" panose="020B0503020204020204" charset="-122"/>
            </a:endParaRPr>
          </a:p>
          <a:p>
            <a:r>
              <a:rPr lang="en-US" sz="1400" b="0">
                <a:latin typeface="微软雅黑" panose="020B0503020204020204" charset="-122"/>
                <a:ea typeface="微软雅黑" panose="020B0503020204020204" charset="-122"/>
                <a:cs typeface="微软雅黑" panose="020B0503020204020204" charset="-122"/>
              </a:rPr>
              <a:t>   </a:t>
            </a:r>
            <a:endParaRPr lang="en-US" sz="1400" b="0">
              <a:latin typeface="微软雅黑" panose="020B0503020204020204" charset="-122"/>
              <a:ea typeface="微软雅黑" panose="020B0503020204020204" charset="-122"/>
              <a:cs typeface="微软雅黑" panose="020B0503020204020204" charset="-122"/>
            </a:endParaRPr>
          </a:p>
          <a:p>
            <a:r>
              <a:rPr lang="en-US" sz="1400" b="0">
                <a:latin typeface="微软雅黑" panose="020B0503020204020204" charset="-122"/>
                <a:ea typeface="微软雅黑" panose="020B0503020204020204" charset="-122"/>
                <a:cs typeface="微软雅黑" panose="020B0503020204020204" charset="-122"/>
              </a:rPr>
              <a:t>    </a:t>
            </a:r>
            <a:r>
              <a:rPr lang="zh-CN" sz="1400" b="0">
                <a:latin typeface="微软雅黑" panose="020B0503020204020204" charset="-122"/>
                <a:ea typeface="微软雅黑" panose="020B0503020204020204" charset="-122"/>
                <a:cs typeface="微软雅黑" panose="020B0503020204020204" charset="-122"/>
              </a:rPr>
              <a:t>同时支持基于</a:t>
            </a:r>
            <a:r>
              <a:rPr lang="en-US" sz="1400" b="1">
                <a:latin typeface="微软雅黑" panose="020B0503020204020204" charset="-122"/>
                <a:ea typeface="微软雅黑" panose="020B0503020204020204" charset="-122"/>
                <a:cs typeface="微软雅黑" panose="020B0503020204020204" charset="-122"/>
              </a:rPr>
              <a:t>Nacos Config</a:t>
            </a:r>
            <a:r>
              <a:rPr lang="zh-CN" sz="1400" b="0">
                <a:latin typeface="微软雅黑" panose="020B0503020204020204" charset="-122"/>
                <a:ea typeface="微软雅黑" panose="020B0503020204020204" charset="-122"/>
                <a:cs typeface="微软雅黑" panose="020B0503020204020204" charset="-122"/>
              </a:rPr>
              <a:t>定义容器池的参数</a:t>
            </a:r>
            <a:endParaRPr lang="zh-CN" sz="1400" b="0">
              <a:latin typeface="微软雅黑" panose="020B0503020204020204" charset="-122"/>
              <a:ea typeface="微软雅黑" panose="020B0503020204020204" charset="-122"/>
              <a:cs typeface="微软雅黑" panose="020B0503020204020204" charset="-122"/>
            </a:endParaRPr>
          </a:p>
          <a:p>
            <a:endParaRPr b="1">
              <a:latin typeface="微软雅黑" panose="020B0503020204020204" charset="-122"/>
              <a:ea typeface="微软雅黑" panose="020B0503020204020204" charset="-122"/>
              <a:cs typeface="微软雅黑" panose="020B0503020204020204" charset="-122"/>
            </a:endParaRPr>
          </a:p>
        </p:txBody>
      </p:sp>
      <p:pic>
        <p:nvPicPr>
          <p:cNvPr id="237" name="图片 236"/>
          <p:cNvPicPr>
            <a:picLocks noChangeAspect="1"/>
          </p:cNvPicPr>
          <p:nvPr/>
        </p:nvPicPr>
        <p:blipFill>
          <a:blip r:embed="rId2"/>
          <a:stretch>
            <a:fillRect/>
          </a:stretch>
        </p:blipFill>
        <p:spPr>
          <a:xfrm>
            <a:off x="4325340" y="1031982"/>
            <a:ext cx="7866660" cy="5682505"/>
          </a:xfrm>
          <a:prstGeom prst="rect">
            <a:avLst/>
          </a:prstGeom>
        </p:spPr>
      </p:pic>
      <p:pic>
        <p:nvPicPr>
          <p:cNvPr id="238" name="图片 237"/>
          <p:cNvPicPr>
            <a:picLocks noChangeAspect="1"/>
          </p:cNvPicPr>
          <p:nvPr/>
        </p:nvPicPr>
        <p:blipFill>
          <a:blip r:embed="rId3"/>
          <a:stretch>
            <a:fillRect/>
          </a:stretch>
        </p:blipFill>
        <p:spPr>
          <a:xfrm>
            <a:off x="366078" y="3227011"/>
            <a:ext cx="3869727" cy="3429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39" name=""/>
        <p:cNvGrpSpPr/>
        <p:nvPr/>
      </p:nvGrpSpPr>
      <p:grpSpPr>
        <a:xfrm>
          <a:off x="0" y="0"/>
          <a:ext cx="0" cy="0"/>
          <a:chOff x="0" y="0"/>
          <a:chExt cx="0" cy="0"/>
        </a:xfrm>
      </p:grpSpPr>
      <p:pic>
        <p:nvPicPr>
          <p:cNvPr id="240"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41" name="0"/>
          <p:cNvSpPr/>
          <p:nvPr/>
        </p:nvSpPr>
        <p:spPr>
          <a:xfrm>
            <a:off x="442913" y="918172"/>
            <a:ext cx="11306175" cy="6266268"/>
          </a:xfrm>
          <a:custGeom>
            <a:avLst/>
            <a:gdLst>
              <a:gd name="connsiteX0" fmla="*/ 5429250 w 10858500"/>
              <a:gd name="connsiteY0" fmla="*/ 0 h 6018152"/>
              <a:gd name="connsiteX1" fmla="*/ 10858500 w 10858500"/>
              <a:gd name="connsiteY1" fmla="*/ 5429250 h 6018152"/>
              <a:gd name="connsiteX2" fmla="*/ 10830469 w 10858500"/>
              <a:gd name="connsiteY2" fmla="*/ 5984360 h 6018152"/>
              <a:gd name="connsiteX3" fmla="*/ 10826175 w 10858500"/>
              <a:gd name="connsiteY3" fmla="*/ 6018152 h 6018152"/>
              <a:gd name="connsiteX4" fmla="*/ 32325 w 10858500"/>
              <a:gd name="connsiteY4" fmla="*/ 6018152 h 6018152"/>
              <a:gd name="connsiteX5" fmla="*/ 28031 w 10858500"/>
              <a:gd name="connsiteY5" fmla="*/ 5984360 h 6018152"/>
              <a:gd name="connsiteX6" fmla="*/ 0 w 10858500"/>
              <a:gd name="connsiteY6" fmla="*/ 5429250 h 6018152"/>
              <a:gd name="connsiteX7" fmla="*/ 5429250 w 10858500"/>
              <a:gd name="connsiteY7" fmla="*/ 0 h 601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500" h="6018152">
                <a:moveTo>
                  <a:pt x="5429250" y="0"/>
                </a:moveTo>
                <a:cubicBezTo>
                  <a:pt x="8427742" y="0"/>
                  <a:pt x="10858500" y="2430758"/>
                  <a:pt x="10858500" y="5429250"/>
                </a:cubicBezTo>
                <a:cubicBezTo>
                  <a:pt x="10858500" y="5616656"/>
                  <a:pt x="10849005" y="5801844"/>
                  <a:pt x="10830469" y="5984360"/>
                </a:cubicBezTo>
                <a:lnTo>
                  <a:pt x="10826175" y="6018152"/>
                </a:lnTo>
                <a:lnTo>
                  <a:pt x="32325" y="6018152"/>
                </a:lnTo>
                <a:lnTo>
                  <a:pt x="28031" y="5984360"/>
                </a:lnTo>
                <a:cubicBezTo>
                  <a:pt x="9495" y="5801844"/>
                  <a:pt x="0" y="5616656"/>
                  <a:pt x="0" y="5429250"/>
                </a:cubicBezTo>
                <a:cubicBezTo>
                  <a:pt x="0" y="2430758"/>
                  <a:pt x="2430758" y="0"/>
                  <a:pt x="5429250" y="0"/>
                </a:cubicBezTo>
                <a:close/>
              </a:path>
            </a:pathLst>
          </a:custGeom>
          <a:gradFill flip="none" rotWithShape="1">
            <a:gsLst>
              <a:gs pos="33000">
                <a:schemeClr val="accent2">
                  <a:lumMod val="20000"/>
                  <a:lumOff val="80000"/>
                  <a:alpha val="0"/>
                </a:schemeClr>
              </a:gs>
              <a:gs pos="100000">
                <a:schemeClr val="accent2">
                  <a:lumMod val="40000"/>
                  <a:lumOff val="60000"/>
                  <a:alpha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cxnSp>
        <p:nvCxnSpPr>
          <p:cNvPr id="242" name="直接连接符 3"/>
          <p:cNvCxnSpPr/>
          <p:nvPr/>
        </p:nvCxnSpPr>
        <p:spPr>
          <a:xfrm>
            <a:off x="2146300" y="638907"/>
            <a:ext cx="9602788"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243" name="文本框 2"/>
          <p:cNvSpPr txBox="1"/>
          <p:nvPr/>
        </p:nvSpPr>
        <p:spPr>
          <a:xfrm>
            <a:off x="455613" y="454025"/>
            <a:ext cx="4109874" cy="393699"/>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Pool 层设计：</a:t>
            </a:r>
            <a:r>
              <a:rPr lang="zh-CN" sz="2000" b="1">
                <a:solidFill>
                  <a:schemeClr val="accent1">
                    <a:alpha val="100000"/>
                  </a:schemeClr>
                </a:solidFill>
                <a:latin typeface="思源黑体 CN Bold"/>
                <a:ea typeface="思源黑体 CN Bold"/>
                <a:cs typeface="思源黑体 CN Regular"/>
              </a:rPr>
              <a:t>核心子功能接口</a:t>
            </a:r>
            <a:endParaRPr lang="zh-CN" sz="2000" b="1">
              <a:solidFill>
                <a:schemeClr val="accent1">
                  <a:alpha val="100000"/>
                </a:schemeClr>
              </a:solidFill>
              <a:latin typeface="思源黑体 CN Bold"/>
              <a:ea typeface="思源黑体 CN Bold"/>
              <a:cs typeface="思源黑体 CN Regular"/>
            </a:endParaRPr>
          </a:p>
        </p:txBody>
      </p:sp>
      <p:sp>
        <p:nvSpPr>
          <p:cNvPr id="244" name="0"/>
          <p:cNvSpPr/>
          <p:nvPr/>
        </p:nvSpPr>
        <p:spPr>
          <a:xfrm>
            <a:off x="3528352" y="4053512"/>
            <a:ext cx="5129297" cy="5129295"/>
          </a:xfrm>
          <a:prstGeom prst="blockArc">
            <a:avLst>
              <a:gd name="adj1" fmla="val 10800000"/>
              <a:gd name="adj2" fmla="val 21579731"/>
              <a:gd name="adj3" fmla="val 12194"/>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245" name="0"/>
          <p:cNvSpPr/>
          <p:nvPr/>
        </p:nvSpPr>
        <p:spPr>
          <a:xfrm>
            <a:off x="3248909" y="3766722"/>
            <a:ext cx="5687500" cy="5687532"/>
          </a:xfrm>
          <a:prstGeom prst="arc">
            <a:avLst>
              <a:gd name="adj1" fmla="val 10800052"/>
              <a:gd name="adj2" fmla="val 21587645"/>
            </a:avLst>
          </a:prstGeom>
          <a:ln w="19050">
            <a:gradFill>
              <a:gsLst>
                <a:gs pos="0">
                  <a:schemeClr val="accent1"/>
                </a:gs>
                <a:gs pos="100000">
                  <a:schemeClr val="accent1">
                    <a:lumMod val="40000"/>
                    <a:lumOff val="6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246" name="0"/>
          <p:cNvSpPr/>
          <p:nvPr/>
        </p:nvSpPr>
        <p:spPr>
          <a:xfrm>
            <a:off x="0" y="6225259"/>
            <a:ext cx="12192000" cy="6360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Title-0"/>
          <p:cNvSpPr txBox="1"/>
          <p:nvPr/>
        </p:nvSpPr>
        <p:spPr>
          <a:xfrm>
            <a:off x="5037632" y="4923382"/>
            <a:ext cx="1994852" cy="52060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sz="2800" b="1">
                <a:solidFill>
                  <a:schemeClr val="accent1">
                    <a:alpha val="100000"/>
                  </a:schemeClr>
                </a:solidFill>
                <a:latin typeface="思源黑体 CN Bold"/>
                <a:ea typeface="思源黑体 CN Bold"/>
                <a:cs typeface="Arial" panose="020B0604020202020204"/>
              </a:rPr>
              <a:t>可复用的任务执行资源治理框架</a:t>
            </a:r>
            <a:endParaRPr lang="zh-CN" sz="2800" b="1">
              <a:solidFill>
                <a:schemeClr val="accent1">
                  <a:alpha val="100000"/>
                </a:schemeClr>
              </a:solidFill>
              <a:latin typeface="思源黑体 CN Bold"/>
              <a:ea typeface="思源黑体 CN Bold"/>
              <a:cs typeface="Arial" panose="020B0604020202020204"/>
            </a:endParaRPr>
          </a:p>
        </p:txBody>
      </p:sp>
      <p:sp>
        <p:nvSpPr>
          <p:cNvPr id="248" name="1"/>
          <p:cNvSpPr/>
          <p:nvPr/>
        </p:nvSpPr>
        <p:spPr>
          <a:xfrm>
            <a:off x="3393168" y="5264706"/>
            <a:ext cx="242534" cy="242534"/>
          </a:xfrm>
          <a:prstGeom prst="ellipse">
            <a:avLst/>
          </a:prstGeom>
          <a:gradFill flip="none" rotWithShape="1">
            <a:gsLst>
              <a:gs pos="0">
                <a:schemeClr val="accent1">
                  <a:alpha val="0"/>
                </a:schemeClr>
              </a:gs>
              <a:gs pos="100000">
                <a:schemeClr val="accent1">
                  <a:alpha val="61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49" name="1"/>
          <p:cNvSpPr/>
          <p:nvPr/>
        </p:nvSpPr>
        <p:spPr>
          <a:xfrm>
            <a:off x="3456429" y="5327968"/>
            <a:ext cx="116014" cy="116014"/>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50" name="Body-1"/>
          <p:cNvSpPr txBox="1"/>
          <p:nvPr/>
        </p:nvSpPr>
        <p:spPr>
          <a:xfrm>
            <a:off x="162519" y="4932824"/>
            <a:ext cx="1994867" cy="895307"/>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a:latin typeface="微软雅黑" panose="020B0503020204020204" charset="-122"/>
                <a:ea typeface="微软雅黑" panose="020B0503020204020204" charset="-122"/>
                <a:cs typeface="+mn-cs"/>
                <a:sym typeface="Arial" panose="020B0604020202020204"/>
              </a:rPr>
              <a:t>负责</a:t>
            </a:r>
            <a:r>
              <a:rPr lang="en-US" sz="1200" b="1">
                <a:latin typeface="微软雅黑" panose="020B0503020204020204" charset="-122"/>
                <a:ea typeface="微软雅黑" panose="020B0503020204020204" charset="-122"/>
                <a:cs typeface="+mn-cs"/>
                <a:sym typeface="Arial" panose="020B0604020202020204"/>
              </a:rPr>
              <a:t>维护</a:t>
            </a:r>
            <a:r>
              <a:rPr lang="en-US" sz="1200">
                <a:latin typeface="微软雅黑" panose="020B0503020204020204" charset="-122"/>
                <a:ea typeface="微软雅黑" panose="020B0503020204020204" charset="-122"/>
                <a:cs typeface="+mn-cs"/>
                <a:sym typeface="Arial" panose="020B0604020202020204"/>
              </a:rPr>
              <a:t>容器池中所有容器的</a:t>
            </a:r>
            <a:r>
              <a:rPr lang="en-US" sz="1200" b="1">
                <a:latin typeface="微软雅黑" panose="020B0503020204020204" charset="-122"/>
                <a:ea typeface="微软雅黑" panose="020B0503020204020204" charset="-122"/>
                <a:cs typeface="+mn-cs"/>
                <a:sym typeface="Arial" panose="020B0604020202020204"/>
              </a:rPr>
              <a:t>运行状态及元数据</a:t>
            </a:r>
            <a:r>
              <a:rPr lang="en-US" sz="1200">
                <a:latin typeface="微软雅黑" panose="020B0503020204020204" charset="-122"/>
                <a:ea typeface="微软雅黑" panose="020B0503020204020204" charset="-122"/>
                <a:cs typeface="+mn-cs"/>
                <a:sym typeface="Arial" panose="020B0604020202020204"/>
              </a:rPr>
              <a:t>，包括：</a:t>
            </a:r>
            <a:r>
              <a:rPr lang="zh-CN" sz="1200">
                <a:latin typeface="微软雅黑" panose="020B0503020204020204" charset="-122"/>
                <a:ea typeface="微软雅黑" panose="020B0503020204020204" charset="-122"/>
                <a:cs typeface="+mn-cs"/>
                <a:sym typeface="Arial" panose="020B0604020202020204"/>
              </a:rPr>
              <a:t>容器唯一标识与</a:t>
            </a:r>
            <a:r>
              <a:rPr lang="zh-CN" sz="1200">
                <a:latin typeface="微软雅黑" panose="020B0503020204020204" charset="-122"/>
                <a:ea typeface="微软雅黑" panose="020B0503020204020204" charset="-122"/>
                <a:cs typeface="+mn-cs"/>
                <a:sym typeface="Arial" panose="020B0604020202020204"/>
              </a:rPr>
              <a:t>当前运行状态等</a:t>
            </a:r>
            <a:endParaRPr lang="zh-CN" sz="1200">
              <a:latin typeface="微软雅黑" panose="020B0503020204020204" charset="-122"/>
              <a:ea typeface="微软雅黑" panose="020B0503020204020204" charset="-122"/>
              <a:cs typeface="+mn-cs"/>
              <a:sym typeface="Arial" panose="020B0604020202020204"/>
            </a:endParaRPr>
          </a:p>
        </p:txBody>
      </p:sp>
      <p:sp>
        <p:nvSpPr>
          <p:cNvPr id="251" name="Title-1"/>
          <p:cNvSpPr txBox="1"/>
          <p:nvPr/>
        </p:nvSpPr>
        <p:spPr>
          <a:xfrm>
            <a:off x="87028" y="4266885"/>
            <a:ext cx="2145850" cy="36933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chemeClr val="accent1">
                    <a:alpha val="100000"/>
                  </a:schemeClr>
                </a:solidFill>
                <a:latin typeface="思源黑体 CN Bold"/>
                <a:ea typeface="思源黑体 CN Bold"/>
                <a:cs typeface="Arial" panose="020B0604020202020204"/>
              </a:rPr>
              <a:t>StoreFunc：</a:t>
            </a:r>
            <a:endParaRPr lang="en-US" b="1">
              <a:solidFill>
                <a:schemeClr val="accent1">
                  <a:alpha val="100000"/>
                </a:schemeClr>
              </a:solidFill>
              <a:latin typeface="思源黑体 CN Bold"/>
              <a:ea typeface="思源黑体 CN Bold"/>
              <a:cs typeface="Arial" panose="020B0604020202020204"/>
            </a:endParaRPr>
          </a:p>
          <a:p>
            <a:pPr algn="ctr"/>
            <a:r>
              <a:rPr lang="en-US" b="1">
                <a:solidFill>
                  <a:schemeClr val="accent1">
                    <a:alpha val="100000"/>
                  </a:schemeClr>
                </a:solidFill>
                <a:latin typeface="思源黑体 CN Bold"/>
                <a:ea typeface="思源黑体 CN Bold"/>
                <a:cs typeface="Arial" panose="020B0604020202020204"/>
              </a:rPr>
              <a:t>状态与元信息管理</a:t>
            </a:r>
            <a:endParaRPr lang="en-US" b="1">
              <a:solidFill>
                <a:schemeClr val="accent1">
                  <a:alpha val="100000"/>
                </a:schemeClr>
              </a:solidFill>
              <a:latin typeface="思源黑体 CN Bold"/>
              <a:ea typeface="思源黑体 CN Bold"/>
              <a:cs typeface="Arial" panose="020B0604020202020204"/>
            </a:endParaRPr>
          </a:p>
        </p:txBody>
      </p:sp>
      <p:sp>
        <p:nvSpPr>
          <p:cNvPr id="252" name="3"/>
          <p:cNvSpPr/>
          <p:nvPr/>
        </p:nvSpPr>
        <p:spPr>
          <a:xfrm>
            <a:off x="4918571" y="3831856"/>
            <a:ext cx="242534" cy="242534"/>
          </a:xfrm>
          <a:prstGeom prst="ellipse">
            <a:avLst/>
          </a:prstGeom>
          <a:gradFill flip="none" rotWithShape="1">
            <a:gsLst>
              <a:gs pos="0">
                <a:schemeClr val="accent2">
                  <a:alpha val="0"/>
                </a:schemeClr>
              </a:gs>
              <a:gs pos="100000">
                <a:schemeClr val="accent2">
                  <a:alpha val="61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53" name="3"/>
          <p:cNvSpPr/>
          <p:nvPr/>
        </p:nvSpPr>
        <p:spPr>
          <a:xfrm>
            <a:off x="4981832" y="3895118"/>
            <a:ext cx="116014" cy="11601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54" name="Body-3"/>
          <p:cNvSpPr txBox="1"/>
          <p:nvPr/>
        </p:nvSpPr>
        <p:spPr>
          <a:xfrm>
            <a:off x="1660217" y="1936101"/>
            <a:ext cx="1994867" cy="928331"/>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sz="1200">
                <a:latin typeface="微软雅黑" panose="020B0503020204020204" charset="-122"/>
                <a:ea typeface="微软雅黑" panose="020B0503020204020204" charset="-122"/>
                <a:cs typeface="微软雅黑" panose="020B0503020204020204" charset="-122"/>
                <a:sym typeface="Arial" panose="020B0604020202020204"/>
              </a:rPr>
              <a:t>封装了从容器池中</a:t>
            </a:r>
            <a:r>
              <a:rPr lang="zh-CN" sz="1200" b="1">
                <a:latin typeface="微软雅黑" panose="020B0503020204020204" charset="-122"/>
                <a:ea typeface="微软雅黑" panose="020B0503020204020204" charset="-122"/>
                <a:cs typeface="微软雅黑" panose="020B0503020204020204" charset="-122"/>
                <a:sym typeface="Arial" panose="020B0604020202020204"/>
              </a:rPr>
              <a:t>获取可用容器</a:t>
            </a:r>
            <a:r>
              <a:rPr lang="zh-CN" sz="1200">
                <a:latin typeface="微软雅黑" panose="020B0503020204020204" charset="-122"/>
                <a:ea typeface="微软雅黑" panose="020B0503020204020204" charset="-122"/>
                <a:cs typeface="微软雅黑" panose="020B0503020204020204" charset="-122"/>
                <a:sym typeface="Arial" panose="020B0604020202020204"/>
              </a:rPr>
              <a:t>的策略逻辑。它而是基于当前池状态</a:t>
            </a:r>
            <a:r>
              <a:rPr lang="en-US" sz="1200">
                <a:latin typeface="微软雅黑" panose="020B0503020204020204" charset="-122"/>
                <a:ea typeface="微软雅黑" panose="020B0503020204020204" charset="-122"/>
                <a:cs typeface="微软雅黑" panose="020B0503020204020204" charset="-122"/>
                <a:sym typeface="Arial" panose="020B0604020202020204"/>
              </a:rPr>
              <a:t>, </a:t>
            </a:r>
            <a:r>
              <a:rPr lang="zh-CN" sz="1200">
                <a:latin typeface="微软雅黑" panose="020B0503020204020204" charset="-122"/>
                <a:ea typeface="微软雅黑" panose="020B0503020204020204" charset="-122"/>
                <a:cs typeface="微软雅黑" panose="020B0503020204020204" charset="-122"/>
                <a:sym typeface="Arial" panose="020B0604020202020204"/>
              </a:rPr>
              <a:t>优先选择空闲且状态正常的容器；在资源紧张时配合管理模块触发扩容；</a:t>
            </a:r>
            <a:r>
              <a:rPr lang="zh-CN" sz="1200">
                <a:latin typeface="微软雅黑" panose="020B0503020204020204" charset="-122"/>
                <a:ea typeface="微软雅黑" panose="020B0503020204020204" charset="-122"/>
                <a:cs typeface="微软雅黑" panose="020B0503020204020204" charset="-122"/>
                <a:sym typeface="Arial" panose="020B0604020202020204"/>
              </a:rPr>
              <a:t>在不可满足条件时向上层返回明确的失败语义。</a:t>
            </a:r>
            <a:endParaRPr lang="zh-CN" sz="1200">
              <a:latin typeface="微软雅黑" panose="020B0503020204020204" charset="-122"/>
              <a:ea typeface="微软雅黑" panose="020B0503020204020204" charset="-122"/>
              <a:cs typeface="微软雅黑" panose="020B0503020204020204" charset="-122"/>
              <a:sym typeface="Arial" panose="020B0604020202020204"/>
            </a:endParaRPr>
          </a:p>
        </p:txBody>
      </p:sp>
      <p:sp>
        <p:nvSpPr>
          <p:cNvPr id="255" name="Title-3"/>
          <p:cNvSpPr txBox="1"/>
          <p:nvPr/>
        </p:nvSpPr>
        <p:spPr>
          <a:xfrm>
            <a:off x="1420596" y="1350116"/>
            <a:ext cx="2407448" cy="36933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chemeClr val="accent2">
                    <a:alpha val="100000"/>
                  </a:schemeClr>
                </a:solidFill>
                <a:latin typeface="思源黑体 CN Bold"/>
                <a:ea typeface="思源黑体 CN Bold"/>
                <a:cs typeface="Arial" panose="020B0604020202020204"/>
              </a:rPr>
              <a:t>AcquireFunc：</a:t>
            </a:r>
            <a:endParaRPr lang="en-US" b="1">
              <a:solidFill>
                <a:schemeClr val="accent2">
                  <a:alpha val="100000"/>
                </a:schemeClr>
              </a:solidFill>
              <a:latin typeface="思源黑体 CN Bold"/>
              <a:ea typeface="思源黑体 CN Bold"/>
              <a:cs typeface="Arial" panose="020B0604020202020204"/>
            </a:endParaRPr>
          </a:p>
          <a:p>
            <a:pPr algn="ctr"/>
            <a:r>
              <a:rPr lang="en-US" b="1">
                <a:solidFill>
                  <a:schemeClr val="accent2">
                    <a:alpha val="100000"/>
                  </a:schemeClr>
                </a:solidFill>
                <a:latin typeface="思源黑体 CN Bold"/>
                <a:ea typeface="思源黑体 CN Bold"/>
                <a:cs typeface="Arial" panose="020B0604020202020204"/>
              </a:rPr>
              <a:t>可用容器获取策略</a:t>
            </a:r>
            <a:endParaRPr lang="en-US" b="1">
              <a:solidFill>
                <a:schemeClr val="accent2">
                  <a:alpha val="100000"/>
                </a:schemeClr>
              </a:solidFill>
              <a:latin typeface="思源黑体 CN Bold"/>
              <a:ea typeface="思源黑体 CN Bold"/>
              <a:cs typeface="Arial" panose="020B0604020202020204"/>
            </a:endParaRPr>
          </a:p>
        </p:txBody>
      </p:sp>
      <p:sp>
        <p:nvSpPr>
          <p:cNvPr id="256" name="4"/>
          <p:cNvSpPr/>
          <p:nvPr/>
        </p:nvSpPr>
        <p:spPr>
          <a:xfrm flipH="1">
            <a:off x="7032484" y="3831856"/>
            <a:ext cx="242534" cy="242534"/>
          </a:xfrm>
          <a:prstGeom prst="ellipse">
            <a:avLst/>
          </a:prstGeom>
          <a:gradFill flip="none" rotWithShape="1">
            <a:gsLst>
              <a:gs pos="0">
                <a:schemeClr val="accent1">
                  <a:alpha val="0"/>
                </a:schemeClr>
              </a:gs>
              <a:gs pos="100000">
                <a:schemeClr val="accent1">
                  <a:alpha val="61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57" name="4"/>
          <p:cNvSpPr/>
          <p:nvPr/>
        </p:nvSpPr>
        <p:spPr>
          <a:xfrm flipH="1">
            <a:off x="7095743" y="3895118"/>
            <a:ext cx="116014" cy="116014"/>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58" name="Body-4"/>
          <p:cNvSpPr txBox="1"/>
          <p:nvPr/>
        </p:nvSpPr>
        <p:spPr>
          <a:xfrm>
            <a:off x="3945909" y="1656439"/>
            <a:ext cx="1994867" cy="1148049"/>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sz="1200">
                <a:latin typeface="微软雅黑" panose="020B0503020204020204" charset="-122"/>
                <a:ea typeface="微软雅黑" panose="020B0503020204020204" charset="-122"/>
                <a:cs typeface="微软雅黑" panose="020B0503020204020204" charset="-122"/>
                <a:sym typeface="Arial" panose="020B0604020202020204"/>
              </a:rPr>
              <a:t>负责单个容器从“被分配”到“任务完成后回收”的</a:t>
            </a:r>
            <a:r>
              <a:rPr lang="zh-CN" sz="1200" b="1">
                <a:latin typeface="微软雅黑" panose="020B0503020204020204" charset="-122"/>
                <a:ea typeface="微软雅黑" panose="020B0503020204020204" charset="-122"/>
                <a:cs typeface="微软雅黑" panose="020B0503020204020204" charset="-122"/>
                <a:sym typeface="Arial" panose="020B0604020202020204"/>
              </a:rPr>
              <a:t>完整流程管理</a:t>
            </a:r>
            <a:r>
              <a:rPr lang="zh-CN" sz="1200">
                <a:latin typeface="微软雅黑" panose="020B0503020204020204" charset="-122"/>
                <a:ea typeface="微软雅黑" panose="020B0503020204020204" charset="-122"/>
                <a:cs typeface="微软雅黑" panose="020B0503020204020204" charset="-122"/>
                <a:sym typeface="Arial" panose="020B0604020202020204"/>
              </a:rPr>
              <a:t>，包括：</a:t>
            </a:r>
            <a:r>
              <a:rPr lang="zh-CN" sz="1200">
                <a:latin typeface="微软雅黑" panose="020B0503020204020204" charset="-122"/>
                <a:ea typeface="微软雅黑" panose="020B0503020204020204" charset="-122"/>
                <a:cs typeface="微软雅黑" panose="020B0503020204020204" charset="-122"/>
                <a:sym typeface="Arial" panose="020B0604020202020204"/>
              </a:rPr>
              <a:t>启动或唤醒容器；下发任务并监控执行过程；</a:t>
            </a:r>
            <a:r>
              <a:rPr lang="zh-CN" sz="1200">
                <a:latin typeface="微软雅黑" panose="020B0503020204020204" charset="-122"/>
                <a:ea typeface="微软雅黑" panose="020B0503020204020204" charset="-122"/>
                <a:cs typeface="微软雅黑" panose="020B0503020204020204" charset="-122"/>
                <a:sym typeface="Arial" panose="020B0604020202020204"/>
              </a:rPr>
              <a:t>执行结束后的状态恢复与资源清理。</a:t>
            </a:r>
            <a:endParaRPr lang="zh-CN" sz="1200">
              <a:latin typeface="微软雅黑" panose="020B0503020204020204" charset="-122"/>
              <a:ea typeface="微软雅黑" panose="020B0503020204020204" charset="-122"/>
              <a:cs typeface="微软雅黑" panose="020B0503020204020204" charset="-122"/>
              <a:sym typeface="Arial" panose="020B0604020202020204"/>
            </a:endParaRPr>
          </a:p>
        </p:txBody>
      </p:sp>
      <p:sp>
        <p:nvSpPr>
          <p:cNvPr id="259" name="Title-4"/>
          <p:cNvSpPr txBox="1"/>
          <p:nvPr/>
        </p:nvSpPr>
        <p:spPr>
          <a:xfrm>
            <a:off x="3827780" y="994410"/>
            <a:ext cx="2375535" cy="36957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accent1">
                    <a:alpha val="100000"/>
                  </a:schemeClr>
                </a:solidFill>
                <a:latin typeface="思源黑体 CN Bold"/>
                <a:ea typeface="思源黑体 CN Bold"/>
                <a:cs typeface="Arial" panose="020B0604020202020204"/>
              </a:rPr>
              <a:t>LifecycleFunc：</a:t>
            </a:r>
            <a:endParaRPr lang="en-US" b="1">
              <a:solidFill>
                <a:schemeClr val="accent1">
                  <a:alpha val="100000"/>
                </a:schemeClr>
              </a:solidFill>
              <a:latin typeface="思源黑体 CN Bold"/>
              <a:ea typeface="思源黑体 CN Bold"/>
              <a:cs typeface="Arial" panose="020B0604020202020204"/>
            </a:endParaRPr>
          </a:p>
          <a:p>
            <a:r>
              <a:rPr lang="en-US" b="1">
                <a:solidFill>
                  <a:schemeClr val="accent1">
                    <a:alpha val="100000"/>
                  </a:schemeClr>
                </a:solidFill>
                <a:latin typeface="思源黑体 CN Bold"/>
                <a:ea typeface="思源黑体 CN Bold"/>
                <a:cs typeface="Arial" panose="020B0604020202020204"/>
              </a:rPr>
              <a:t>执行与释放流程封装</a:t>
            </a:r>
            <a:endParaRPr lang="en-US" b="1">
              <a:solidFill>
                <a:schemeClr val="accent1">
                  <a:alpha val="100000"/>
                </a:schemeClr>
              </a:solidFill>
              <a:latin typeface="思源黑体 CN Bold"/>
              <a:ea typeface="思源黑体 CN Bold"/>
              <a:cs typeface="Arial" panose="020B0604020202020204"/>
            </a:endParaRPr>
          </a:p>
        </p:txBody>
      </p:sp>
      <p:sp>
        <p:nvSpPr>
          <p:cNvPr id="260" name="2"/>
          <p:cNvSpPr/>
          <p:nvPr/>
        </p:nvSpPr>
        <p:spPr>
          <a:xfrm flipH="1">
            <a:off x="8536916" y="5264706"/>
            <a:ext cx="242534" cy="242534"/>
          </a:xfrm>
          <a:prstGeom prst="ellipse">
            <a:avLst/>
          </a:prstGeom>
          <a:gradFill flip="none" rotWithShape="1">
            <a:gsLst>
              <a:gs pos="0">
                <a:schemeClr val="accent2">
                  <a:alpha val="0"/>
                </a:schemeClr>
              </a:gs>
              <a:gs pos="100000">
                <a:schemeClr val="accent2">
                  <a:alpha val="61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261" name="2"/>
          <p:cNvSpPr/>
          <p:nvPr/>
        </p:nvSpPr>
        <p:spPr>
          <a:xfrm flipH="1">
            <a:off x="8600175" y="5327968"/>
            <a:ext cx="116014" cy="11601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62" name="Body-2"/>
          <p:cNvSpPr txBox="1"/>
          <p:nvPr/>
        </p:nvSpPr>
        <p:spPr>
          <a:xfrm>
            <a:off x="6345926" y="1535225"/>
            <a:ext cx="1994867" cy="953889"/>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sz="1200">
                <a:latin typeface="微软雅黑" panose="020B0503020204020204" charset="-122"/>
                <a:ea typeface="微软雅黑" panose="020B0503020204020204" charset="-122"/>
                <a:cs typeface="微软雅黑" panose="020B0503020204020204" charset="-122"/>
                <a:sym typeface="Arial" panose="020B0604020202020204"/>
              </a:rPr>
              <a:t>承担“</a:t>
            </a:r>
            <a:r>
              <a:rPr lang="zh-CN" sz="1200" b="1">
                <a:latin typeface="微软雅黑" panose="020B0503020204020204" charset="-122"/>
                <a:ea typeface="微软雅黑" panose="020B0503020204020204" charset="-122"/>
                <a:cs typeface="微软雅黑" panose="020B0503020204020204" charset="-122"/>
                <a:sym typeface="Arial" panose="020B0604020202020204"/>
              </a:rPr>
              <a:t>资源治理</a:t>
            </a:r>
            <a:r>
              <a:rPr lang="zh-CN" sz="1200">
                <a:latin typeface="微软雅黑" panose="020B0503020204020204" charset="-122"/>
                <a:ea typeface="微软雅黑" panose="020B0503020204020204" charset="-122"/>
                <a:cs typeface="微软雅黑" panose="020B0503020204020204" charset="-122"/>
                <a:sym typeface="Arial" panose="020B0604020202020204"/>
              </a:rPr>
              <a:t>”职责的核心模块。其主要任务是根据当前运行状态与任务负载情况：</a:t>
            </a:r>
            <a:r>
              <a:rPr lang="zh-CN" sz="1200">
                <a:latin typeface="微软雅黑" panose="020B0503020204020204" charset="-122"/>
                <a:ea typeface="微软雅黑" panose="020B0503020204020204" charset="-122"/>
                <a:cs typeface="微软雅黑" panose="020B0503020204020204" charset="-122"/>
                <a:sym typeface="Arial" panose="020B0604020202020204"/>
              </a:rPr>
              <a:t>维持容器池在合理规模范围内运行；在高负载场景下提升可用执行能力；</a:t>
            </a:r>
            <a:r>
              <a:rPr lang="zh-CN" sz="1200">
                <a:latin typeface="微软雅黑" panose="020B0503020204020204" charset="-122"/>
                <a:ea typeface="微软雅黑" panose="020B0503020204020204" charset="-122"/>
                <a:cs typeface="微软雅黑" panose="020B0503020204020204" charset="-122"/>
                <a:sym typeface="Arial" panose="020B0604020202020204"/>
              </a:rPr>
              <a:t>在低负载场景下控制资源消耗。</a:t>
            </a:r>
            <a:endParaRPr lang="zh-CN" sz="1200">
              <a:latin typeface="微软雅黑" panose="020B0503020204020204" charset="-122"/>
              <a:ea typeface="微软雅黑" panose="020B0503020204020204" charset="-122"/>
              <a:cs typeface="微软雅黑" panose="020B0503020204020204" charset="-122"/>
              <a:sym typeface="Arial" panose="020B0604020202020204"/>
            </a:endParaRPr>
          </a:p>
        </p:txBody>
      </p:sp>
      <p:sp>
        <p:nvSpPr>
          <p:cNvPr id="263" name="Title-2"/>
          <p:cNvSpPr txBox="1"/>
          <p:nvPr/>
        </p:nvSpPr>
        <p:spPr>
          <a:xfrm>
            <a:off x="6205483" y="918172"/>
            <a:ext cx="2730926" cy="36933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accent2">
                    <a:alpha val="100000"/>
                  </a:schemeClr>
                </a:solidFill>
                <a:latin typeface="思源黑体 CN Bold"/>
                <a:ea typeface="思源黑体 CN Bold"/>
                <a:cs typeface="Arial" panose="020B0604020202020204"/>
              </a:rPr>
              <a:t>ManagementFunc：</a:t>
            </a:r>
            <a:endParaRPr lang="en-US" b="1">
              <a:solidFill>
                <a:schemeClr val="accent2">
                  <a:alpha val="100000"/>
                </a:schemeClr>
              </a:solidFill>
              <a:latin typeface="思源黑体 CN Bold"/>
              <a:ea typeface="思源黑体 CN Bold"/>
              <a:cs typeface="Arial" panose="020B0604020202020204"/>
            </a:endParaRPr>
          </a:p>
          <a:p>
            <a:r>
              <a:rPr lang="en-US" b="1">
                <a:solidFill>
                  <a:schemeClr val="accent2">
                    <a:alpha val="100000"/>
                  </a:schemeClr>
                </a:solidFill>
                <a:latin typeface="思源黑体 CN Bold"/>
                <a:ea typeface="思源黑体 CN Bold"/>
                <a:cs typeface="Arial" panose="020B0604020202020204"/>
              </a:rPr>
              <a:t>容量治理与自动伸缩</a:t>
            </a:r>
            <a:endParaRPr lang="en-US" b="1">
              <a:solidFill>
                <a:schemeClr val="accent2">
                  <a:alpha val="100000"/>
                </a:schemeClr>
              </a:solidFill>
              <a:latin typeface="思源黑体 CN Bold"/>
              <a:ea typeface="思源黑体 CN Bold"/>
              <a:cs typeface="Arial" panose="020B0604020202020204"/>
            </a:endParaRPr>
          </a:p>
        </p:txBody>
      </p:sp>
      <p:sp>
        <p:nvSpPr>
          <p:cNvPr id="264" name="Title-2"/>
          <p:cNvSpPr txBox="1"/>
          <p:nvPr/>
        </p:nvSpPr>
        <p:spPr>
          <a:xfrm>
            <a:off x="8536916" y="1566769"/>
            <a:ext cx="2730926" cy="36933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algn="l" defTabSz="914400">
              <a:lnSpc>
                <a:spcPct val="100000"/>
              </a:lnSpc>
              <a:defRPr sz="1800">
                <a:solidFill>
                  <a:schemeClr val="tx1">
                    <a:alpha val="100000"/>
                  </a:schemeClr>
                </a:solidFill>
                <a:latin typeface="思源黑体 CN Regular"/>
                <a:ea typeface="思源黑体 CN Regular"/>
                <a:cs typeface="+mn-cs"/>
              </a:defRPr>
            </a:pPr>
            <a:r>
              <a:rPr lang="en-US" sz="1800" b="1" i="0" u="none" strike="noStrike">
                <a:solidFill>
                  <a:schemeClr val="accent1">
                    <a:alpha val="100000"/>
                  </a:schemeClr>
                </a:solidFill>
                <a:latin typeface="思源黑体 CN Bold"/>
                <a:ea typeface="思源黑体 CN Bold"/>
                <a:cs typeface="Arial" panose="020B0604020202020204"/>
              </a:rPr>
              <a:t>HealthFunc：</a:t>
            </a:r>
            <a:endParaRPr sz="1800">
              <a:solidFill>
                <a:schemeClr val="tx1">
                  <a:alpha val="100000"/>
                </a:schemeClr>
              </a:solidFill>
              <a:latin typeface="思源黑体 CN Regular"/>
              <a:ea typeface="思源黑体 CN Regular"/>
              <a:cs typeface="+mn-cs"/>
            </a:endParaRPr>
          </a:p>
          <a:p>
            <a:pPr marL="0" lvl="0" algn="l" defTabSz="914400">
              <a:lnSpc>
                <a:spcPct val="100000"/>
              </a:lnSpc>
              <a:defRPr sz="1800">
                <a:solidFill>
                  <a:schemeClr val="tx1">
                    <a:alpha val="100000"/>
                  </a:schemeClr>
                </a:solidFill>
                <a:latin typeface="思源黑体 CN Regular"/>
                <a:ea typeface="思源黑体 CN Regular"/>
                <a:cs typeface="+mn-cs"/>
              </a:defRPr>
            </a:pPr>
            <a:r>
              <a:rPr lang="en-US" sz="1800" b="1" i="0" u="none" strike="noStrike">
                <a:solidFill>
                  <a:schemeClr val="accent1">
                    <a:alpha val="100000"/>
                  </a:schemeClr>
                </a:solidFill>
                <a:latin typeface="思源黑体 CN Bold"/>
                <a:ea typeface="思源黑体 CN Bold"/>
                <a:cs typeface="Arial" panose="020B0604020202020204"/>
              </a:rPr>
              <a:t>健康检测与自愈能力</a:t>
            </a:r>
            <a:endParaRPr sz="1800">
              <a:solidFill>
                <a:schemeClr val="tx1">
                  <a:alpha val="100000"/>
                </a:schemeClr>
              </a:solidFill>
              <a:latin typeface="思源黑体 CN Regular"/>
              <a:ea typeface="思源黑体 CN Regular"/>
              <a:cs typeface="+mn-cs"/>
            </a:endParaRPr>
          </a:p>
        </p:txBody>
      </p:sp>
      <p:sp>
        <p:nvSpPr>
          <p:cNvPr id="265" name="Title-4"/>
          <p:cNvSpPr txBox="1"/>
          <p:nvPr/>
        </p:nvSpPr>
        <p:spPr>
          <a:xfrm>
            <a:off x="9674860" y="4224655"/>
            <a:ext cx="2391410" cy="36957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algn="l" defTabSz="914400">
              <a:lnSpc>
                <a:spcPct val="100000"/>
              </a:lnSpc>
              <a:defRPr sz="1800">
                <a:solidFill>
                  <a:schemeClr val="tx1">
                    <a:alpha val="100000"/>
                  </a:schemeClr>
                </a:solidFill>
                <a:latin typeface="思源黑体 CN Regular"/>
                <a:ea typeface="思源黑体 CN Regular"/>
                <a:cs typeface="+mn-cs"/>
              </a:defRPr>
            </a:pPr>
            <a:r>
              <a:rPr lang="en-US" sz="1800" b="1" i="0" u="none" strike="noStrike">
                <a:solidFill>
                  <a:schemeClr val="accent2">
                    <a:alpha val="100000"/>
                  </a:schemeClr>
                </a:solidFill>
                <a:latin typeface="思源黑体 CN Bold"/>
                <a:ea typeface="思源黑体 CN Bold"/>
                <a:cs typeface="Arial" panose="020B0604020202020204"/>
              </a:rPr>
              <a:t>MetricFunc:</a:t>
            </a:r>
            <a:endParaRPr lang="en-US" sz="1800" b="1" i="0" u="none" strike="noStrike">
              <a:solidFill>
                <a:schemeClr val="accent2">
                  <a:alpha val="100000"/>
                </a:schemeClr>
              </a:solidFill>
              <a:latin typeface="思源黑体 CN Bold"/>
              <a:ea typeface="思源黑体 CN Bold"/>
              <a:cs typeface="Arial" panose="020B0604020202020204"/>
            </a:endParaRPr>
          </a:p>
          <a:p>
            <a:pPr marL="0" lvl="0" algn="l" defTabSz="914400">
              <a:lnSpc>
                <a:spcPct val="100000"/>
              </a:lnSpc>
              <a:defRPr sz="1800">
                <a:solidFill>
                  <a:schemeClr val="tx1">
                    <a:alpha val="100000"/>
                  </a:schemeClr>
                </a:solidFill>
                <a:latin typeface="思源黑体 CN Regular"/>
                <a:ea typeface="思源黑体 CN Regular"/>
                <a:cs typeface="+mn-cs"/>
              </a:defRPr>
            </a:pPr>
            <a:r>
              <a:rPr lang="en-US" sz="1800" b="1">
                <a:solidFill>
                  <a:schemeClr val="accent2">
                    <a:alpha val="100000"/>
                  </a:schemeClr>
                </a:solidFill>
                <a:latin typeface="思源黑体 CN Bold"/>
                <a:ea typeface="思源黑体 CN Bold"/>
                <a:cs typeface="Arial" panose="020B0604020202020204"/>
              </a:rPr>
              <a:t>运行指标采集与暴露</a:t>
            </a:r>
            <a:endParaRPr lang="zh-CN" sz="1800">
              <a:solidFill>
                <a:schemeClr val="tx1">
                  <a:alpha val="100000"/>
                </a:schemeClr>
              </a:solidFill>
              <a:latin typeface="思源黑体 CN Regular"/>
              <a:ea typeface="思源黑体 CN Regular"/>
              <a:cs typeface="+mn-cs"/>
            </a:endParaRPr>
          </a:p>
        </p:txBody>
      </p:sp>
      <p:sp>
        <p:nvSpPr>
          <p:cNvPr id="266" name="Body-2"/>
          <p:cNvSpPr txBox="1"/>
          <p:nvPr/>
        </p:nvSpPr>
        <p:spPr>
          <a:xfrm>
            <a:off x="8677517" y="2140794"/>
            <a:ext cx="1994867" cy="953889"/>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sz="1200">
                <a:latin typeface="微软雅黑" panose="020B0503020204020204" charset="-122"/>
                <a:ea typeface="微软雅黑" panose="020B0503020204020204" charset="-122"/>
                <a:cs typeface="微软雅黑" panose="020B0503020204020204" charset="-122"/>
                <a:sym typeface="Arial" panose="020B0604020202020204"/>
              </a:rPr>
              <a:t>定期</a:t>
            </a:r>
            <a:r>
              <a:rPr lang="zh-CN" sz="1200" b="1">
                <a:latin typeface="微软雅黑" panose="020B0503020204020204" charset="-122"/>
                <a:ea typeface="微软雅黑" panose="020B0503020204020204" charset="-122"/>
                <a:cs typeface="微软雅黑" panose="020B0503020204020204" charset="-122"/>
                <a:sym typeface="Arial" panose="020B0604020202020204"/>
              </a:rPr>
              <a:t>检查容器运行状态：</a:t>
            </a:r>
            <a:endParaRPr lang="zh-CN" sz="1200" b="1">
              <a:latin typeface="微软雅黑" panose="020B0503020204020204" charset="-122"/>
              <a:ea typeface="微软雅黑" panose="020B0503020204020204" charset="-122"/>
              <a:cs typeface="微软雅黑" panose="020B0503020204020204" charset="-122"/>
              <a:sym typeface="Arial" panose="020B0604020202020204"/>
            </a:endParaRPr>
          </a:p>
          <a:p>
            <a:pPr>
              <a:lnSpc>
                <a:spcPct val="150000"/>
              </a:lnSpc>
            </a:pPr>
            <a:r>
              <a:rPr lang="zh-CN" sz="1200">
                <a:latin typeface="微软雅黑" panose="020B0503020204020204" charset="-122"/>
                <a:ea typeface="微软雅黑" panose="020B0503020204020204" charset="-122"/>
                <a:cs typeface="微软雅黑" panose="020B0503020204020204" charset="-122"/>
                <a:sym typeface="Arial" panose="020B0604020202020204"/>
              </a:rPr>
              <a:t>基于 Docker Inspect 信息识别异常容器；</a:t>
            </a:r>
            <a:r>
              <a:rPr lang="zh-CN" sz="1200">
                <a:latin typeface="微软雅黑" panose="020B0503020204020204" charset="-122"/>
                <a:ea typeface="微软雅黑" panose="020B0503020204020204" charset="-122"/>
                <a:cs typeface="微软雅黑" panose="020B0503020204020204" charset="-122"/>
                <a:sym typeface="Arial" panose="020B0604020202020204"/>
              </a:rPr>
              <a:t>将异常容器标记为错误状态；尝试</a:t>
            </a:r>
            <a:r>
              <a:rPr lang="zh-CN" sz="1200" b="1">
                <a:latin typeface="微软雅黑" panose="020B0503020204020204" charset="-122"/>
                <a:ea typeface="微软雅黑" panose="020B0503020204020204" charset="-122"/>
                <a:cs typeface="微软雅黑" panose="020B0503020204020204" charset="-122"/>
                <a:sym typeface="Arial" panose="020B0604020202020204"/>
              </a:rPr>
              <a:t>自动重启</a:t>
            </a:r>
            <a:r>
              <a:rPr lang="zh-CN" sz="1200">
                <a:latin typeface="微软雅黑" panose="020B0503020204020204" charset="-122"/>
                <a:ea typeface="微软雅黑" panose="020B0503020204020204" charset="-122"/>
                <a:cs typeface="微软雅黑" panose="020B0503020204020204" charset="-122"/>
                <a:sym typeface="Arial" panose="020B0604020202020204"/>
              </a:rPr>
              <a:t>或在必要时</a:t>
            </a:r>
            <a:r>
              <a:rPr lang="zh-CN" sz="1200" b="1">
                <a:latin typeface="微软雅黑" panose="020B0503020204020204" charset="-122"/>
                <a:ea typeface="微软雅黑" panose="020B0503020204020204" charset="-122"/>
                <a:cs typeface="微软雅黑" panose="020B0503020204020204" charset="-122"/>
                <a:sym typeface="Arial" panose="020B0604020202020204"/>
              </a:rPr>
              <a:t>移除并替换</a:t>
            </a:r>
            <a:r>
              <a:rPr lang="zh-CN" sz="1200">
                <a:latin typeface="微软雅黑" panose="020B0503020204020204" charset="-122"/>
                <a:ea typeface="微软雅黑" panose="020B0503020204020204" charset="-122"/>
                <a:cs typeface="微软雅黑" panose="020B0503020204020204" charset="-122"/>
                <a:sym typeface="Arial" panose="020B0604020202020204"/>
              </a:rPr>
              <a:t>容器。</a:t>
            </a:r>
            <a:endParaRPr lang="zh-CN" sz="1200">
              <a:latin typeface="微软雅黑" panose="020B0503020204020204" charset="-122"/>
              <a:ea typeface="微软雅黑" panose="020B0503020204020204" charset="-122"/>
              <a:cs typeface="微软雅黑" panose="020B0503020204020204" charset="-122"/>
              <a:sym typeface="Arial" panose="020B0604020202020204"/>
            </a:endParaRPr>
          </a:p>
        </p:txBody>
      </p:sp>
      <p:sp>
        <p:nvSpPr>
          <p:cNvPr id="267" name="Body-2"/>
          <p:cNvSpPr txBox="1"/>
          <p:nvPr/>
        </p:nvSpPr>
        <p:spPr>
          <a:xfrm>
            <a:off x="9754424" y="4874404"/>
            <a:ext cx="1994867" cy="953889"/>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sz="1200">
                <a:latin typeface="微软雅黑" panose="020B0503020204020204" charset="-122"/>
                <a:ea typeface="微软雅黑" panose="020B0503020204020204" charset="-122"/>
                <a:cs typeface="+mn-cs"/>
                <a:sym typeface="Arial" panose="020B0604020202020204"/>
              </a:rPr>
              <a:t>对容器池运行情况进行</a:t>
            </a:r>
            <a:r>
              <a:rPr lang="zh-CN" sz="1200" b="1">
                <a:latin typeface="微软雅黑" panose="020B0503020204020204" charset="-122"/>
                <a:ea typeface="微软雅黑" panose="020B0503020204020204" charset="-122"/>
                <a:cs typeface="+mn-cs"/>
                <a:sym typeface="Arial" panose="020B0604020202020204"/>
              </a:rPr>
              <a:t>指标化采集</a:t>
            </a:r>
            <a:r>
              <a:rPr lang="zh-CN" sz="1200">
                <a:latin typeface="微软雅黑" panose="020B0503020204020204" charset="-122"/>
                <a:ea typeface="微软雅黑" panose="020B0503020204020204" charset="-122"/>
                <a:cs typeface="+mn-cs"/>
                <a:sym typeface="Arial" panose="020B0604020202020204"/>
              </a:rPr>
              <a:t>。为系统监控、容量规划及问题排查提供了数据基础。</a:t>
            </a:r>
            <a:endParaRPr lang="zh-CN" sz="1200">
              <a:latin typeface="微软雅黑" panose="020B0503020204020204" charset="-122"/>
              <a:ea typeface="微软雅黑" panose="020B0503020204020204" charset="-122"/>
              <a:cs typeface="+mn-cs"/>
              <a:sym typeface="Arial" panose="020B060402020202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68" name=""/>
        <p:cNvGrpSpPr/>
        <p:nvPr/>
      </p:nvGrpSpPr>
      <p:grpSpPr>
        <a:xfrm>
          <a:off x="0" y="0"/>
          <a:ext cx="0" cy="0"/>
          <a:chOff x="0" y="0"/>
          <a:chExt cx="0" cy="0"/>
        </a:xfrm>
      </p:grpSpPr>
      <p:pic>
        <p:nvPicPr>
          <p:cNvPr id="269"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270" name="直接连接符 3"/>
          <p:cNvCxnSpPr/>
          <p:nvPr/>
        </p:nvCxnSpPr>
        <p:spPr>
          <a:xfrm flipV="1">
            <a:off x="6803225" y="650875"/>
            <a:ext cx="4328081"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271" name="文本框 2"/>
          <p:cNvSpPr txBox="1"/>
          <p:nvPr/>
        </p:nvSpPr>
        <p:spPr>
          <a:xfrm>
            <a:off x="455613" y="454025"/>
            <a:ext cx="7232650" cy="39370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Service 层设计：任务驱动与执行解耦</a:t>
            </a:r>
            <a:endParaRPr lang="en-US" sz="2000" b="1">
              <a:solidFill>
                <a:schemeClr val="accent1">
                  <a:alpha val="100000"/>
                </a:schemeClr>
              </a:solidFill>
              <a:latin typeface="思源黑体 CN Bold"/>
              <a:ea typeface="思源黑体 CN Bold"/>
              <a:cs typeface="思源黑体 CN Regular"/>
            </a:endParaRPr>
          </a:p>
        </p:txBody>
      </p:sp>
      <p:sp>
        <p:nvSpPr>
          <p:cNvPr id="272" name="文本框 30"/>
          <p:cNvSpPr txBox="1"/>
          <p:nvPr/>
        </p:nvSpPr>
        <p:spPr>
          <a:xfrm>
            <a:off x="-131088" y="4007861"/>
            <a:ext cx="2133600" cy="279400"/>
          </a:xfrm>
          <a:prstGeom prst="rect">
            <a:avLst/>
          </a:prstGeom>
          <a:noFill/>
        </p:spPr>
        <p:txBody>
          <a:bodyPr wrap="square" lIns="0" tIns="0" rIns="0" bIns="0" rtlCol="0">
            <a:spAutoFit/>
          </a:bodyPr>
          <a:lstStyle>
            <a:defPPr>
              <a:defRPr lang="zh-CN"/>
            </a:defPPr>
            <a:lvl1pPr>
              <a:defRPr kumimoji="1">
                <a:solidFill>
                  <a:schemeClr val="bg1"/>
                </a:solidFill>
                <a:latin typeface="+mj-ea"/>
                <a:ea typeface="+mj-ea"/>
                <a:cs typeface="OPPOSans B" panose="00020600040101010101" pitchFamily="18" charset="-122"/>
              </a:defRPr>
            </a:lvl1pPr>
          </a:lstStyle>
          <a:p>
            <a:pPr algn="r"/>
            <a:r>
              <a:rPr b="1"/>
              <a:t>设计方案</a:t>
            </a:r>
            <a:r>
              <a:rPr lang="zh-CN" b="1"/>
              <a:t>：</a:t>
            </a:r>
            <a:endParaRPr lang="zh-CN" b="1"/>
          </a:p>
        </p:txBody>
      </p:sp>
      <p:pic>
        <p:nvPicPr>
          <p:cNvPr id="273" name="图片 272"/>
          <p:cNvPicPr>
            <a:picLocks noChangeAspect="1"/>
          </p:cNvPicPr>
          <p:nvPr/>
        </p:nvPicPr>
        <p:blipFill>
          <a:blip r:embed="rId2"/>
          <a:stretch>
            <a:fillRect/>
          </a:stretch>
        </p:blipFill>
        <p:spPr>
          <a:xfrm>
            <a:off x="5485925" y="545071"/>
            <a:ext cx="5750190" cy="6148631"/>
          </a:xfrm>
          <a:prstGeom prst="rect">
            <a:avLst/>
          </a:prstGeom>
        </p:spPr>
      </p:pic>
      <p:sp>
        <p:nvSpPr>
          <p:cNvPr id="274" name="Body-3"/>
          <p:cNvSpPr txBox="1"/>
          <p:nvPr/>
        </p:nvSpPr>
        <p:spPr>
          <a:xfrm>
            <a:off x="550971" y="1031961"/>
            <a:ext cx="4091702" cy="928331"/>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algn="l" defTabSz="914400">
              <a:lnSpc>
                <a:spcPct val="150000"/>
              </a:lnSpc>
              <a:defRPr sz="1800">
                <a:solidFill>
                  <a:schemeClr val="tx1">
                    <a:alpha val="100000"/>
                  </a:schemeClr>
                </a:solidFill>
                <a:latin typeface="思源黑体 CN Regular"/>
                <a:ea typeface="思源黑体 CN Regular"/>
                <a:cs typeface="+mn-cs"/>
              </a:defRPr>
            </a:pPr>
            <a:r>
              <a:rPr lang="zh-CN" sz="1600" b="0"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sym typeface="Arial" panose="020B0604020202020204"/>
              </a:rPr>
              <a:t>在容器池执⾏体系之上，系统通过引⼊外部</a:t>
            </a:r>
            <a:r>
              <a:rPr lang="zh-CN" sz="1600" b="0"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sym typeface="Arial" panose="020B0604020202020204"/>
              </a:rPr>
              <a:t> Service 层，实现</a:t>
            </a:r>
            <a:r>
              <a:rPr lang="zh-CN" sz="1600" b="1"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sym typeface="Arial" panose="020B0604020202020204"/>
              </a:rPr>
              <a:t>业务任务与底层执⾏资源之间的彻底解耦</a:t>
            </a:r>
            <a:r>
              <a:rPr lang="zh-CN" sz="1600" b="0"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sym typeface="Arial" panose="020B0604020202020204"/>
              </a:rPr>
              <a:t>。</a:t>
            </a:r>
            <a:endParaRPr sz="1800">
              <a:solidFill>
                <a:schemeClr val="tx1">
                  <a:alpha val="100000"/>
                </a:schemeClr>
              </a:solidFill>
              <a:latin typeface="微软雅黑" panose="020B0503020204020204" charset="-122"/>
              <a:ea typeface="微软雅黑" panose="020B0503020204020204" charset="-122"/>
              <a:cs typeface="微软雅黑" panose="020B0503020204020204" charset="-122"/>
            </a:endParaRPr>
          </a:p>
          <a:p>
            <a:pPr marL="0" lvl="0" algn="l" defTabSz="914400">
              <a:lnSpc>
                <a:spcPct val="150000"/>
              </a:lnSpc>
              <a:defRPr sz="1800">
                <a:solidFill>
                  <a:schemeClr val="tx1">
                    <a:alpha val="100000"/>
                  </a:schemeClr>
                </a:solidFill>
                <a:latin typeface="思源黑体 CN Regular"/>
                <a:ea typeface="思源黑体 CN Regular"/>
                <a:cs typeface="+mn-cs"/>
              </a:defRPr>
            </a:pPr>
            <a:endParaRPr lang="en-US" sz="1600" b="0"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sym typeface="Arial" panose="020B0604020202020204"/>
            </a:endParaRPr>
          </a:p>
          <a:p>
            <a:pPr marL="0" lvl="0" algn="l" defTabSz="914400">
              <a:lnSpc>
                <a:spcPct val="150000"/>
              </a:lnSpc>
              <a:defRPr sz="1800">
                <a:solidFill>
                  <a:schemeClr val="tx1">
                    <a:alpha val="100000"/>
                  </a:schemeClr>
                </a:solidFill>
                <a:latin typeface="思源黑体 CN Regular"/>
                <a:ea typeface="思源黑体 CN Regular"/>
                <a:cs typeface="+mn-cs"/>
              </a:defRPr>
            </a:pPr>
            <a:r>
              <a:rPr lang="zh-CN" sz="1600" b="0"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sym typeface="Arial" panose="020B0604020202020204"/>
              </a:rPr>
              <a:t>该层不直接参与容器调度或⽣命周期管理，⽽是负责</a:t>
            </a:r>
            <a:r>
              <a:rPr lang="zh-CN" sz="1600" b="1"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sym typeface="Arial" panose="020B0604020202020204"/>
              </a:rPr>
              <a:t>任务的接收、排队、状态驱动与执⾏触发</a:t>
            </a:r>
            <a:r>
              <a:rPr lang="zh-CN" sz="1600" b="0"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sym typeface="Arial" panose="020B0604020202020204"/>
              </a:rPr>
              <a:t>，是业务逻辑与执⾏基础设施</a:t>
            </a:r>
            <a:r>
              <a:rPr lang="zh-CN" sz="1600" b="0"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sym typeface="Arial" panose="020B0604020202020204"/>
              </a:rPr>
              <a:t>之间的桥梁。</a:t>
            </a:r>
            <a:endParaRPr lang="zh-CN" sz="1600" b="0"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sym typeface="Arial" panose="020B0604020202020204"/>
            </a:endParaRPr>
          </a:p>
          <a:p>
            <a:pPr marL="0" lvl="0" algn="l" defTabSz="914400">
              <a:lnSpc>
                <a:spcPct val="150000"/>
              </a:lnSpc>
              <a:defRPr sz="1800">
                <a:solidFill>
                  <a:schemeClr val="tx1">
                    <a:alpha val="100000"/>
                  </a:schemeClr>
                </a:solidFill>
                <a:latin typeface="思源黑体 CN Regular"/>
                <a:ea typeface="思源黑体 CN Regular"/>
                <a:cs typeface="+mn-cs"/>
              </a:defRPr>
            </a:pPr>
            <a:endParaRPr lang="zh-CN" sz="1600" b="0"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sym typeface="Arial" panose="020B0604020202020204"/>
            </a:endParaRPr>
          </a:p>
          <a:p>
            <a:pPr marL="0" lvl="0" algn="l" defTabSz="914400">
              <a:lnSpc>
                <a:spcPct val="150000"/>
              </a:lnSpc>
              <a:defRPr sz="1800">
                <a:solidFill>
                  <a:schemeClr val="tx1">
                    <a:alpha val="100000"/>
                  </a:schemeClr>
                </a:solidFill>
                <a:latin typeface="思源黑体 CN Regular"/>
                <a:ea typeface="思源黑体 CN Regular"/>
                <a:cs typeface="+mn-cs"/>
              </a:defRPr>
            </a:pPr>
            <a:r>
              <a:rPr lang="zh-CN" sz="1600" b="0"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sym typeface="Arial" panose="020B0604020202020204"/>
              </a:rPr>
              <a:t>在本项⽬中，外部</a:t>
            </a:r>
            <a:r>
              <a:rPr lang="zh-CN" sz="1600" b="0"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sym typeface="Arial" panose="020B0604020202020204"/>
              </a:rPr>
              <a:t> Service 层主要由</a:t>
            </a:r>
            <a:r>
              <a:rPr lang="zh-CN" sz="1600" b="0"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sym typeface="Arial" panose="020B0604020202020204"/>
              </a:rPr>
              <a:t> backtest-service 内部的任务消费与调度模块构成，其核⼼⽬标是将“回测任</a:t>
            </a:r>
            <a:r>
              <a:rPr lang="zh-CN" sz="1600" b="0"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sym typeface="Arial" panose="020B0604020202020204"/>
              </a:rPr>
              <a:t>务”这⼀业务概念，安全、可控地转化为对容器池的执⾏请求。</a:t>
            </a:r>
            <a:endParaRPr lang="zh-CN" sz="1600" b="0" i="0" u="none" strike="noStrike">
              <a:solidFill>
                <a:schemeClr val="tx1">
                  <a:alpha val="100000"/>
                </a:schemeClr>
              </a:solidFill>
              <a:latin typeface="微软雅黑" panose="020B0503020204020204" charset="-122"/>
              <a:ea typeface="微软雅黑" panose="020B0503020204020204" charset="-122"/>
              <a:cs typeface="微软雅黑" panose="020B0503020204020204" charset="-122"/>
              <a:sym typeface="Arial" panose="020B060402020202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75" name=""/>
        <p:cNvGrpSpPr/>
        <p:nvPr/>
      </p:nvGrpSpPr>
      <p:grpSpPr>
        <a:xfrm>
          <a:off x="0" y="0"/>
          <a:ext cx="0" cy="0"/>
          <a:chOff x="0" y="0"/>
          <a:chExt cx="0" cy="0"/>
        </a:xfrm>
      </p:grpSpPr>
      <p:pic>
        <p:nvPicPr>
          <p:cNvPr id="276"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277" name="直接连接符 3"/>
          <p:cNvCxnSpPr/>
          <p:nvPr/>
        </p:nvCxnSpPr>
        <p:spPr>
          <a:xfrm flipV="1">
            <a:off x="6803225" y="650875"/>
            <a:ext cx="4328081"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278" name="文本框 2"/>
          <p:cNvSpPr txBox="1"/>
          <p:nvPr/>
        </p:nvSpPr>
        <p:spPr>
          <a:xfrm>
            <a:off x="292098" y="146233"/>
            <a:ext cx="7232650" cy="393700"/>
          </a:xfrm>
          <a:prstGeom prst="rect">
            <a:avLst/>
          </a:prstGeom>
          <a:noFill/>
        </p:spPr>
        <p:txBody>
          <a:bodyPr wrap="square" rtlCol="0">
            <a:spAutoFit/>
          </a:bodyPr>
          <a:lstStyle/>
          <a:p>
            <a:r>
              <a:rPr lang="zh-CN" sz="2000" b="1">
                <a:solidFill>
                  <a:schemeClr val="accent1">
                    <a:alpha val="100000"/>
                  </a:schemeClr>
                </a:solidFill>
                <a:latin typeface="思源黑体 CN Bold"/>
                <a:ea typeface="思源黑体 CN Bold"/>
                <a:cs typeface="思源黑体 CN Regular"/>
              </a:rPr>
              <a:t>任务执行时序图</a:t>
            </a:r>
            <a:endParaRPr lang="zh-CN" sz="2000" b="1">
              <a:solidFill>
                <a:schemeClr val="accent1">
                  <a:alpha val="100000"/>
                </a:schemeClr>
              </a:solidFill>
              <a:latin typeface="思源黑体 CN Bold"/>
              <a:ea typeface="思源黑体 CN Bold"/>
              <a:cs typeface="思源黑体 CN Regular"/>
            </a:endParaRPr>
          </a:p>
        </p:txBody>
      </p:sp>
      <p:sp>
        <p:nvSpPr>
          <p:cNvPr id="279" name="文本框 30"/>
          <p:cNvSpPr txBox="1"/>
          <p:nvPr/>
        </p:nvSpPr>
        <p:spPr>
          <a:xfrm>
            <a:off x="-131088" y="4007861"/>
            <a:ext cx="2133600" cy="279400"/>
          </a:xfrm>
          <a:prstGeom prst="rect">
            <a:avLst/>
          </a:prstGeom>
          <a:noFill/>
        </p:spPr>
        <p:txBody>
          <a:bodyPr wrap="square" lIns="0" tIns="0" rIns="0" bIns="0" rtlCol="0">
            <a:spAutoFit/>
          </a:bodyPr>
          <a:lstStyle>
            <a:defPPr>
              <a:defRPr lang="zh-CN"/>
            </a:defPPr>
            <a:lvl1pPr>
              <a:defRPr kumimoji="1">
                <a:solidFill>
                  <a:schemeClr val="bg1"/>
                </a:solidFill>
                <a:latin typeface="+mj-ea"/>
                <a:ea typeface="+mj-ea"/>
                <a:cs typeface="OPPOSans B" panose="00020600040101010101" pitchFamily="18" charset="-122"/>
              </a:defRPr>
            </a:lvl1pPr>
          </a:lstStyle>
          <a:p>
            <a:pPr algn="r"/>
            <a:r>
              <a:rPr b="1"/>
              <a:t>设计方案</a:t>
            </a:r>
            <a:r>
              <a:rPr lang="zh-CN" b="1"/>
              <a:t>：</a:t>
            </a:r>
            <a:endParaRPr lang="zh-CN" b="1"/>
          </a:p>
        </p:txBody>
      </p:sp>
      <p:pic>
        <p:nvPicPr>
          <p:cNvPr id="280" name="图片 279"/>
          <p:cNvPicPr>
            <a:picLocks noChangeAspect="1"/>
          </p:cNvPicPr>
          <p:nvPr/>
        </p:nvPicPr>
        <p:blipFill>
          <a:blip r:embed="rId2"/>
          <a:stretch>
            <a:fillRect/>
          </a:stretch>
        </p:blipFill>
        <p:spPr>
          <a:xfrm>
            <a:off x="0" y="671856"/>
            <a:ext cx="12192000" cy="618614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81" name=""/>
        <p:cNvGrpSpPr/>
        <p:nvPr/>
      </p:nvGrpSpPr>
      <p:grpSpPr>
        <a:xfrm>
          <a:off x="0" y="0"/>
          <a:ext cx="0" cy="0"/>
          <a:chOff x="0" y="0"/>
          <a:chExt cx="0" cy="0"/>
        </a:xfrm>
      </p:grpSpPr>
      <p:pic>
        <p:nvPicPr>
          <p:cNvPr id="282" name="图片 24" descr="背景图案&#10;&#10;AI 生成的内容可能不正确。"/>
          <p:cNvPicPr>
            <a:picLocks noChangeAspect="1"/>
          </p:cNvPicPr>
          <p:nvPr/>
        </p:nvPicPr>
        <p:blipFill>
          <a:blip r:embed="rId1"/>
          <a:srcRect t="3868" r="5311" b="5311"/>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83" name="文本框 9"/>
          <p:cNvSpPr txBox="1"/>
          <p:nvPr/>
        </p:nvSpPr>
        <p:spPr>
          <a:xfrm>
            <a:off x="350396" y="3039599"/>
            <a:ext cx="5467350" cy="100330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思源黑体 CN Regular"/>
                <a:ea typeface="思源黑体 CN Regular"/>
                <a:cs typeface="+mn-cs"/>
              </a:defRPr>
            </a:pPr>
            <a:r>
              <a:rPr lang="zh-CN" sz="6000" b="1" i="0" u="none" strike="noStrike">
                <a:solidFill>
                  <a:schemeClr val="tx1">
                    <a:alpha val="100000"/>
                  </a:schemeClr>
                </a:solidFill>
                <a:latin typeface="思源黑体 CN Bold"/>
                <a:ea typeface="思源黑体 CN Bold"/>
                <a:cs typeface="思源黑体 CN Regular"/>
              </a:rPr>
              <a:t>部署与</a:t>
            </a:r>
            <a:r>
              <a:rPr lang="en-US" sz="6000" b="1" i="0" u="none" strike="noStrike">
                <a:solidFill>
                  <a:schemeClr val="tx1">
                    <a:alpha val="100000"/>
                  </a:schemeClr>
                </a:solidFill>
                <a:latin typeface="思源黑体 CN Bold"/>
                <a:ea typeface="思源黑体 CN Bold"/>
                <a:cs typeface="思源黑体 CN Regular"/>
              </a:rPr>
              <a:t>DevOps</a:t>
            </a:r>
            <a:endParaRPr lang="en-US" sz="6000" b="1" i="0" u="none" strike="noStrike">
              <a:solidFill>
                <a:schemeClr val="tx1">
                  <a:alpha val="100000"/>
                </a:schemeClr>
              </a:solidFill>
              <a:latin typeface="思源黑体 CN Bold"/>
              <a:ea typeface="思源黑体 CN Bold"/>
              <a:cs typeface="思源黑体 CN Regular"/>
            </a:endParaRPr>
          </a:p>
        </p:txBody>
      </p:sp>
      <p:sp>
        <p:nvSpPr>
          <p:cNvPr id="284" name="文本框 10"/>
          <p:cNvSpPr txBox="1"/>
          <p:nvPr/>
        </p:nvSpPr>
        <p:spPr>
          <a:xfrm>
            <a:off x="283115" y="1861414"/>
            <a:ext cx="3822700" cy="914400"/>
          </a:xfrm>
          <a:prstGeom prst="rect">
            <a:avLst/>
          </a:prstGeom>
          <a:noFill/>
        </p:spPr>
        <p:txBody>
          <a:bodyPr wrap="square" rtlCol="0">
            <a:spAutoFit/>
          </a:bodyPr>
          <a:lstStyle/>
          <a:p>
            <a:r>
              <a:rPr lang="en-US" sz="5400" i="1">
                <a:solidFill>
                  <a:schemeClr val="accent1">
                    <a:alpha val="100000"/>
                  </a:schemeClr>
                </a:solidFill>
                <a:latin typeface="思源黑体 CN Bold"/>
                <a:ea typeface="思源黑体 CN Regular"/>
                <a:cs typeface="+mn-cs"/>
              </a:rPr>
              <a:t>PART-04</a:t>
            </a:r>
            <a:endParaRPr lang="en-US" sz="5400" i="1">
              <a:solidFill>
                <a:schemeClr val="accent1">
                  <a:alpha val="100000"/>
                </a:schemeClr>
              </a:solidFill>
              <a:latin typeface="思源黑体 CN Bold"/>
              <a:ea typeface="思源黑体 CN Regular"/>
              <a:cs typeface="+mn-cs"/>
            </a:endParaRPr>
          </a:p>
        </p:txBody>
      </p:sp>
      <p:cxnSp>
        <p:nvCxnSpPr>
          <p:cNvPr id="285" name="直接连接符 15"/>
          <p:cNvCxnSpPr/>
          <p:nvPr/>
        </p:nvCxnSpPr>
        <p:spPr>
          <a:xfrm>
            <a:off x="442913" y="2874107"/>
            <a:ext cx="5132387" cy="0"/>
          </a:xfrm>
          <a:prstGeom prst="line">
            <a:avLst/>
          </a:prstGeom>
          <a:ln>
            <a:solidFill>
              <a:schemeClr val="accent4"/>
            </a:solidFill>
            <a:tailEnd type="oval" w="lg" len="lg"/>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86" name=""/>
        <p:cNvGrpSpPr/>
        <p:nvPr/>
      </p:nvGrpSpPr>
      <p:grpSpPr>
        <a:xfrm>
          <a:off x="0" y="0"/>
          <a:ext cx="0" cy="0"/>
          <a:chOff x="0" y="0"/>
          <a:chExt cx="0" cy="0"/>
        </a:xfrm>
      </p:grpSpPr>
      <p:pic>
        <p:nvPicPr>
          <p:cNvPr id="287"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88" name="0"/>
          <p:cNvSpPr/>
          <p:nvPr/>
        </p:nvSpPr>
        <p:spPr>
          <a:xfrm>
            <a:off x="4107761" y="1415415"/>
            <a:ext cx="3901135" cy="3901135"/>
          </a:xfrm>
          <a:prstGeom prst="arc">
            <a:avLst>
              <a:gd name="adj1" fmla="val 17229608"/>
              <a:gd name="adj2" fmla="val 3480881"/>
            </a:avLst>
          </a:prstGeom>
          <a:ln w="19050">
            <a:gradFill flip="none" rotWithShape="1">
              <a:gsLst>
                <a:gs pos="0">
                  <a:schemeClr val="accent1">
                    <a:lumMod val="20000"/>
                    <a:lumOff val="80000"/>
                  </a:schemeClr>
                </a:gs>
                <a:gs pos="100000">
                  <a:schemeClr val="accent1"/>
                </a:gs>
              </a:gsLst>
              <a:lin ang="5400000" scaled="1"/>
              <a:tileRect/>
            </a:gra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9" name="0"/>
          <p:cNvSpPr/>
          <p:nvPr/>
        </p:nvSpPr>
        <p:spPr>
          <a:xfrm rot="11024129">
            <a:off x="4123079" y="1415415"/>
            <a:ext cx="3901135" cy="3901135"/>
          </a:xfrm>
          <a:prstGeom prst="arc">
            <a:avLst>
              <a:gd name="adj1" fmla="val 17229608"/>
              <a:gd name="adj2" fmla="val 3480881"/>
            </a:avLst>
          </a:prstGeom>
          <a:ln w="19050">
            <a:gradFill flip="none" rotWithShape="1">
              <a:gsLst>
                <a:gs pos="0">
                  <a:schemeClr val="accent1">
                    <a:lumMod val="20000"/>
                    <a:lumOff val="80000"/>
                  </a:schemeClr>
                </a:gs>
                <a:gs pos="100000">
                  <a:schemeClr val="accent1"/>
                </a:gs>
              </a:gsLst>
              <a:lin ang="5400000" scaled="1"/>
              <a:tileRect/>
            </a:gra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90" name="直接连接符 3"/>
          <p:cNvCxnSpPr/>
          <p:nvPr/>
        </p:nvCxnSpPr>
        <p:spPr>
          <a:xfrm>
            <a:off x="2146300" y="638907"/>
            <a:ext cx="9602788"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291" name="文本框 2"/>
          <p:cNvSpPr txBox="1"/>
          <p:nvPr/>
        </p:nvSpPr>
        <p:spPr>
          <a:xfrm>
            <a:off x="455613" y="454025"/>
            <a:ext cx="2330450" cy="39370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CI/CD</a:t>
            </a:r>
            <a:r>
              <a:rPr lang="zh-CN" sz="2000" b="1">
                <a:solidFill>
                  <a:schemeClr val="accent1">
                    <a:alpha val="100000"/>
                  </a:schemeClr>
                </a:solidFill>
                <a:latin typeface="思源黑体 CN Bold"/>
                <a:ea typeface="思源黑体 CN Bold"/>
                <a:cs typeface="思源黑体 CN Regular"/>
              </a:rPr>
              <a:t>流程</a:t>
            </a:r>
            <a:endParaRPr lang="zh-CN" sz="2000" b="1">
              <a:solidFill>
                <a:schemeClr val="accent1">
                  <a:alpha val="100000"/>
                </a:schemeClr>
              </a:solidFill>
              <a:latin typeface="思源黑体 CN Bold"/>
              <a:ea typeface="思源黑体 CN Bold"/>
              <a:cs typeface="思源黑体 CN Regular"/>
            </a:endParaRPr>
          </a:p>
        </p:txBody>
      </p:sp>
      <p:sp>
        <p:nvSpPr>
          <p:cNvPr id="292" name="2"/>
          <p:cNvSpPr/>
          <p:nvPr/>
        </p:nvSpPr>
        <p:spPr>
          <a:xfrm>
            <a:off x="95083" y="1446927"/>
            <a:ext cx="3328421" cy="4104067"/>
          </a:xfrm>
          <a:prstGeom prst="roundRect">
            <a:avLst>
              <a:gd name="adj" fmla="val 10569"/>
            </a:avLst>
          </a:prstGeom>
          <a:gradFill flip="none" rotWithShape="1">
            <a:gsLst>
              <a:gs pos="0">
                <a:schemeClr val="accent2">
                  <a:lumMod val="20000"/>
                  <a:lumOff val="80000"/>
                  <a:alpha val="40000"/>
                </a:schemeClr>
              </a:gs>
              <a:gs pos="100000">
                <a:schemeClr val="accent2">
                  <a:lumMod val="20000"/>
                  <a:lumOff val="8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2"/>
          <p:cNvSpPr/>
          <p:nvPr/>
        </p:nvSpPr>
        <p:spPr>
          <a:xfrm>
            <a:off x="95083" y="1446927"/>
            <a:ext cx="3328421" cy="400844"/>
          </a:xfrm>
          <a:prstGeom prst="roundRect">
            <a:avLst>
              <a:gd name="adj" fmla="val 10569"/>
            </a:avLst>
          </a:prstGeom>
          <a:gradFill>
            <a:gsLst>
              <a:gs pos="0">
                <a:schemeClr val="accent2">
                  <a:lumMod val="60000"/>
                  <a:lumOff val="40000"/>
                </a:schemeClr>
              </a:gs>
              <a:gs pos="100000">
                <a:schemeClr val="accent2"/>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Body-2"/>
          <p:cNvSpPr txBox="1"/>
          <p:nvPr/>
        </p:nvSpPr>
        <p:spPr>
          <a:xfrm>
            <a:off x="95083" y="1895701"/>
            <a:ext cx="3328421" cy="751376"/>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400">
                <a:latin typeface="微软雅黑" panose="020B0503020204020204" charset="-122"/>
                <a:ea typeface="微软雅黑" panose="020B0503020204020204" charset="-122"/>
                <a:cs typeface="微软雅黑" panose="020B0503020204020204" charset="-122"/>
                <a:sym typeface="Arial" panose="020B0604020202020204"/>
              </a:rPr>
              <a:t>GitHub Actions 会通过 </a:t>
            </a:r>
            <a:r>
              <a:rPr lang="en-US" sz="1400" b="1">
                <a:latin typeface="微软雅黑" panose="020B0503020204020204" charset="-122"/>
                <a:ea typeface="微软雅黑" panose="020B0503020204020204" charset="-122"/>
                <a:cs typeface="微软雅黑" panose="020B0503020204020204" charset="-122"/>
                <a:sym typeface="Arial" panose="020B0604020202020204"/>
              </a:rPr>
              <a:t>SSH 方式登录</a:t>
            </a:r>
            <a:r>
              <a:rPr lang="en-US" sz="1400">
                <a:latin typeface="微软雅黑" panose="020B0503020204020204" charset="-122"/>
                <a:ea typeface="微软雅黑" panose="020B0503020204020204" charset="-122"/>
                <a:cs typeface="微软雅黑" panose="020B0503020204020204" charset="-122"/>
                <a:sym typeface="Arial" panose="020B0604020202020204"/>
              </a:rPr>
              <a:t>目标服务器，</a:t>
            </a:r>
            <a:r>
              <a:rPr lang="en-US" sz="1400" b="1">
                <a:latin typeface="微软雅黑" panose="020B0503020204020204" charset="-122"/>
                <a:ea typeface="微软雅黑" panose="020B0503020204020204" charset="-122"/>
                <a:cs typeface="微软雅黑" panose="020B0503020204020204" charset="-122"/>
                <a:sym typeface="Arial" panose="020B0604020202020204"/>
              </a:rPr>
              <a:t>拉取最新镜像</a:t>
            </a:r>
            <a:r>
              <a:rPr lang="en-US" sz="1400">
                <a:latin typeface="微软雅黑" panose="020B0503020204020204" charset="-122"/>
                <a:ea typeface="微软雅黑" panose="020B0503020204020204" charset="-122"/>
                <a:cs typeface="微软雅黑" panose="020B0503020204020204" charset="-122"/>
                <a:sym typeface="Arial" panose="020B0604020202020204"/>
              </a:rPr>
              <a:t>，并使用服务器上预先准备好的 </a:t>
            </a:r>
            <a:r>
              <a:rPr lang="en-US" sz="1400" b="1">
                <a:latin typeface="微软雅黑" panose="020B0503020204020204" charset="-122"/>
                <a:ea typeface="微软雅黑" panose="020B0503020204020204" charset="-122"/>
                <a:cs typeface="微软雅黑" panose="020B0503020204020204" charset="-122"/>
                <a:sym typeface="Arial" panose="020B0604020202020204"/>
              </a:rPr>
              <a:t>docker-compose</a:t>
            </a:r>
            <a:r>
              <a:rPr lang="en-US" sz="1400">
                <a:latin typeface="微软雅黑" panose="020B0503020204020204" charset="-122"/>
                <a:ea typeface="微软雅黑" panose="020B0503020204020204" charset="-122"/>
                <a:cs typeface="微软雅黑" panose="020B0503020204020204" charset="-122"/>
                <a:sym typeface="Arial" panose="020B0604020202020204"/>
              </a:rPr>
              <a:t> 配置文件启动或更新对应服务实例。该方式在不引入额外部署平台的前提下，实现了</a:t>
            </a:r>
            <a:r>
              <a:rPr lang="zh-CN" sz="1400">
                <a:latin typeface="微软雅黑" panose="020B0503020204020204" charset="-122"/>
                <a:ea typeface="微软雅黑" panose="020B0503020204020204" charset="-122"/>
                <a:cs typeface="微软雅黑" panose="020B0503020204020204" charset="-122"/>
                <a:sym typeface="Arial" panose="020B0604020202020204"/>
              </a:rPr>
              <a:t>自动化程度较高、运维成本可控的部署流程，适合课程项目与中小规模系统实践。</a:t>
            </a:r>
            <a:endParaRPr lang="zh-CN" sz="1400">
              <a:latin typeface="微软雅黑" panose="020B0503020204020204" charset="-122"/>
              <a:ea typeface="微软雅黑" panose="020B0503020204020204" charset="-122"/>
              <a:cs typeface="微软雅黑" panose="020B0503020204020204" charset="-122"/>
              <a:sym typeface="Arial" panose="020B0604020202020204"/>
            </a:endParaRPr>
          </a:p>
        </p:txBody>
      </p:sp>
      <p:sp>
        <p:nvSpPr>
          <p:cNvPr id="295" name="Title-2"/>
          <p:cNvSpPr txBox="1"/>
          <p:nvPr/>
        </p:nvSpPr>
        <p:spPr>
          <a:xfrm>
            <a:off x="89414" y="1478439"/>
            <a:ext cx="2265974" cy="36933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sz="1600" b="1">
                <a:solidFill>
                  <a:schemeClr val="bg1">
                    <a:alpha val="100000"/>
                  </a:schemeClr>
                </a:solidFill>
                <a:latin typeface="思源黑体 CN Bold"/>
                <a:ea typeface="思源黑体 CN Bold"/>
                <a:cs typeface="Arial" panose="020B0604020202020204"/>
              </a:rPr>
              <a:t>持续部署（CD）</a:t>
            </a:r>
            <a:endParaRPr lang="zh-CN" sz="1600" b="1">
              <a:solidFill>
                <a:schemeClr val="bg1">
                  <a:alpha val="100000"/>
                </a:schemeClr>
              </a:solidFill>
              <a:latin typeface="思源黑体 CN Bold"/>
              <a:ea typeface="思源黑体 CN Bold"/>
              <a:cs typeface="Arial" panose="020B0604020202020204"/>
            </a:endParaRPr>
          </a:p>
        </p:txBody>
      </p:sp>
      <p:sp>
        <p:nvSpPr>
          <p:cNvPr id="296" name="1"/>
          <p:cNvSpPr/>
          <p:nvPr/>
        </p:nvSpPr>
        <p:spPr>
          <a:xfrm>
            <a:off x="8768495" y="1415415"/>
            <a:ext cx="3378798" cy="4104068"/>
          </a:xfrm>
          <a:prstGeom prst="roundRect">
            <a:avLst>
              <a:gd name="adj" fmla="val 10569"/>
            </a:avLst>
          </a:prstGeom>
          <a:gradFill flip="none" rotWithShape="1">
            <a:gsLst>
              <a:gs pos="0">
                <a:schemeClr val="accent1">
                  <a:lumMod val="20000"/>
                  <a:lumOff val="80000"/>
                  <a:alpha val="40000"/>
                </a:schemeClr>
              </a:gs>
              <a:gs pos="100000">
                <a:schemeClr val="accent1">
                  <a:lumMod val="20000"/>
                  <a:lumOff val="8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1"/>
          <p:cNvSpPr/>
          <p:nvPr/>
        </p:nvSpPr>
        <p:spPr>
          <a:xfrm>
            <a:off x="8725057" y="1415415"/>
            <a:ext cx="3422237" cy="428625"/>
          </a:xfrm>
          <a:prstGeom prst="roundRect">
            <a:avLst>
              <a:gd name="adj" fmla="val 10569"/>
            </a:avLst>
          </a:prstGeom>
          <a:gradFill>
            <a:gsLst>
              <a:gs pos="0">
                <a:schemeClr val="accent1">
                  <a:lumMod val="60000"/>
                  <a:lumOff val="40000"/>
                </a:schemeClr>
              </a:gs>
              <a:gs pos="100000">
                <a:schemeClr val="accent1"/>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Body-1"/>
          <p:cNvSpPr txBox="1"/>
          <p:nvPr/>
        </p:nvSpPr>
        <p:spPr>
          <a:xfrm>
            <a:off x="8809145" y="1864188"/>
            <a:ext cx="3328416" cy="2997704"/>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a:latin typeface="微软雅黑" panose="020B0503020204020204" charset="-122"/>
                <a:ea typeface="微软雅黑" panose="020B0503020204020204" charset="-122"/>
                <a:cs typeface="微软雅黑" panose="020B0503020204020204" charset="-122"/>
                <a:sym typeface="Arial" panose="020B0604020202020204"/>
              </a:rPr>
              <a:t>(1)</a:t>
            </a:r>
            <a:r>
              <a:rPr lang="zh-CN" sz="1200">
                <a:latin typeface="微软雅黑" panose="020B0503020204020204" charset="-122"/>
                <a:ea typeface="微软雅黑" panose="020B0503020204020204" charset="-122"/>
                <a:cs typeface="微软雅黑" panose="020B0503020204020204" charset="-122"/>
                <a:sym typeface="Arial" panose="020B0604020202020204"/>
              </a:rPr>
              <a:t>开发者在本地使用 IDEA 完成开发后，将代码提交至 GitHub 仓库。</a:t>
            </a:r>
            <a:endParaRPr lang="zh-CN" sz="1200">
              <a:latin typeface="微软雅黑" panose="020B0503020204020204" charset="-122"/>
              <a:ea typeface="微软雅黑" panose="020B0503020204020204" charset="-122"/>
              <a:cs typeface="微软雅黑" panose="020B0503020204020204" charset="-122"/>
              <a:sym typeface="Arial" panose="020B0604020202020204"/>
            </a:endParaRPr>
          </a:p>
          <a:p>
            <a:pPr>
              <a:lnSpc>
                <a:spcPct val="150000"/>
              </a:lnSpc>
            </a:pPr>
            <a:r>
              <a:rPr lang="en-US" sz="1200">
                <a:latin typeface="微软雅黑" panose="020B0503020204020204" charset="-122"/>
                <a:ea typeface="微软雅黑" panose="020B0503020204020204" charset="-122"/>
                <a:cs typeface="微软雅黑" panose="020B0503020204020204" charset="-122"/>
                <a:sym typeface="Arial" panose="020B0604020202020204"/>
              </a:rPr>
              <a:t>(2)</a:t>
            </a:r>
            <a:r>
              <a:rPr lang="zh-CN" sz="1200">
                <a:latin typeface="微软雅黑" panose="020B0503020204020204" charset="-122"/>
                <a:ea typeface="微软雅黑" panose="020B0503020204020204" charset="-122"/>
                <a:cs typeface="微软雅黑" panose="020B0503020204020204" charset="-122"/>
                <a:sym typeface="Arial" panose="020B0604020202020204"/>
              </a:rPr>
              <a:t>每个微服务模块均拥有</a:t>
            </a:r>
            <a:r>
              <a:rPr lang="zh-CN" sz="1200" b="1">
                <a:latin typeface="微软雅黑" panose="020B0503020204020204" charset="-122"/>
                <a:ea typeface="微软雅黑" panose="020B0503020204020204" charset="-122"/>
                <a:cs typeface="微软雅黑" panose="020B0503020204020204" charset="-122"/>
                <a:sym typeface="Arial" panose="020B0604020202020204"/>
              </a:rPr>
              <a:t>独立的 CI 配置文件</a:t>
            </a:r>
            <a:r>
              <a:rPr lang="zh-CN" sz="1200">
                <a:latin typeface="微软雅黑" panose="020B0503020204020204" charset="-122"/>
                <a:ea typeface="微软雅黑" panose="020B0503020204020204" charset="-122"/>
                <a:cs typeface="微软雅黑" panose="020B0503020204020204" charset="-122"/>
                <a:sym typeface="Arial" panose="020B0604020202020204"/>
              </a:rPr>
              <a:t>（GitHub Actions workflow），用于监听对应服务目录及其公共依赖模块目录的变更情况。流水线</a:t>
            </a:r>
            <a:r>
              <a:rPr lang="zh-CN" sz="1200" b="1">
                <a:latin typeface="微软雅黑" panose="020B0503020204020204" charset="-122"/>
                <a:ea typeface="微软雅黑" panose="020B0503020204020204" charset="-122"/>
                <a:cs typeface="微软雅黑" panose="020B0503020204020204" charset="-122"/>
                <a:sym typeface="Arial" panose="020B0604020202020204"/>
              </a:rPr>
              <a:t>触发条件</a:t>
            </a:r>
            <a:r>
              <a:rPr lang="zh-CN" sz="1200">
                <a:latin typeface="微软雅黑" panose="020B0503020204020204" charset="-122"/>
                <a:ea typeface="微软雅黑" panose="020B0503020204020204" charset="-122"/>
                <a:cs typeface="微软雅黑" panose="020B0503020204020204" charset="-122"/>
                <a:sym typeface="Arial" panose="020B0604020202020204"/>
              </a:rPr>
              <a:t>包括：</a:t>
            </a:r>
            <a:endParaRPr lang="zh-CN" sz="1200">
              <a:latin typeface="微软雅黑" panose="020B0503020204020204" charset="-122"/>
              <a:ea typeface="微软雅黑" panose="020B0503020204020204" charset="-122"/>
              <a:cs typeface="微软雅黑" panose="020B0503020204020204" charset="-122"/>
              <a:sym typeface="Arial" panose="020B0604020202020204"/>
            </a:endParaRPr>
          </a:p>
          <a:p>
            <a:pPr>
              <a:lnSpc>
                <a:spcPct val="150000"/>
              </a:lnSpc>
            </a:pPr>
            <a:r>
              <a:rPr lang="en-US" sz="1200">
                <a:latin typeface="微软雅黑" panose="020B0503020204020204" charset="-122"/>
                <a:ea typeface="微软雅黑" panose="020B0503020204020204" charset="-122"/>
                <a:cs typeface="微软雅黑" panose="020B0503020204020204" charset="-122"/>
                <a:sym typeface="Arial" panose="020B0604020202020204"/>
              </a:rPr>
              <a:t>    - </a:t>
            </a:r>
            <a:r>
              <a:rPr lang="zh-CN" sz="1200">
                <a:latin typeface="微软雅黑" panose="020B0503020204020204" charset="-122"/>
                <a:ea typeface="微软雅黑" panose="020B0503020204020204" charset="-122"/>
                <a:cs typeface="微软雅黑" panose="020B0503020204020204" charset="-122"/>
                <a:sym typeface="Arial" panose="020B0604020202020204"/>
              </a:rPr>
              <a:t>推送至 dev 或 master 分支；</a:t>
            </a:r>
            <a:endParaRPr lang="zh-CN" sz="1200">
              <a:latin typeface="微软雅黑" panose="020B0503020204020204" charset="-122"/>
              <a:ea typeface="微软雅黑" panose="020B0503020204020204" charset="-122"/>
              <a:cs typeface="微软雅黑" panose="020B0503020204020204" charset="-122"/>
              <a:sym typeface="Arial" panose="020B0604020202020204"/>
            </a:endParaRPr>
          </a:p>
          <a:p>
            <a:pPr>
              <a:lnSpc>
                <a:spcPct val="150000"/>
              </a:lnSpc>
            </a:pPr>
            <a:r>
              <a:rPr lang="en-US" sz="1200">
                <a:latin typeface="微软雅黑" panose="020B0503020204020204" charset="-122"/>
                <a:ea typeface="微软雅黑" panose="020B0503020204020204" charset="-122"/>
                <a:cs typeface="微软雅黑" panose="020B0503020204020204" charset="-122"/>
                <a:sym typeface="Arial" panose="020B0604020202020204"/>
              </a:rPr>
              <a:t>    - </a:t>
            </a:r>
            <a:r>
              <a:rPr lang="zh-CN" sz="1200">
                <a:latin typeface="微软雅黑" panose="020B0503020204020204" charset="-122"/>
                <a:ea typeface="微软雅黑" panose="020B0503020204020204" charset="-122"/>
                <a:cs typeface="微软雅黑" panose="020B0503020204020204" charset="-122"/>
                <a:sym typeface="Arial" panose="020B0604020202020204"/>
              </a:rPr>
              <a:t>指定路径发生变更；</a:t>
            </a:r>
            <a:endParaRPr lang="zh-CN" sz="1200">
              <a:latin typeface="微软雅黑" panose="020B0503020204020204" charset="-122"/>
              <a:ea typeface="微软雅黑" panose="020B0503020204020204" charset="-122"/>
              <a:cs typeface="微软雅黑" panose="020B0503020204020204" charset="-122"/>
              <a:sym typeface="Arial" panose="020B0604020202020204"/>
            </a:endParaRPr>
          </a:p>
          <a:p>
            <a:pPr>
              <a:lnSpc>
                <a:spcPct val="150000"/>
              </a:lnSpc>
            </a:pPr>
            <a:r>
              <a:rPr lang="en-US" sz="1200">
                <a:latin typeface="微软雅黑" panose="020B0503020204020204" charset="-122"/>
                <a:ea typeface="微软雅黑" panose="020B0503020204020204" charset="-122"/>
                <a:cs typeface="微软雅黑" panose="020B0503020204020204" charset="-122"/>
                <a:sym typeface="Arial" panose="020B0604020202020204"/>
              </a:rPr>
              <a:t>    - </a:t>
            </a:r>
            <a:r>
              <a:rPr lang="zh-CN" sz="1200">
                <a:latin typeface="微软雅黑" panose="020B0503020204020204" charset="-122"/>
                <a:ea typeface="微软雅黑" panose="020B0503020204020204" charset="-122"/>
                <a:cs typeface="微软雅黑" panose="020B0503020204020204" charset="-122"/>
                <a:sym typeface="Arial" panose="020B0604020202020204"/>
              </a:rPr>
              <a:t>手动触发（</a:t>
            </a:r>
            <a:r>
              <a:rPr lang="en-US" sz="1200">
                <a:latin typeface="微软雅黑" panose="020B0503020204020204" charset="-122"/>
                <a:ea typeface="微软雅黑" panose="020B0503020204020204" charset="-122"/>
                <a:cs typeface="微软雅黑" panose="020B0503020204020204" charset="-122"/>
                <a:sym typeface="Arial" panose="020B0604020202020204"/>
              </a:rPr>
              <a:t>workflow_dispatch</a:t>
            </a:r>
            <a:r>
              <a:rPr lang="zh-CN" sz="1200">
                <a:latin typeface="微软雅黑" panose="020B0503020204020204" charset="-122"/>
                <a:ea typeface="微软雅黑" panose="020B0503020204020204" charset="-122"/>
                <a:cs typeface="微软雅黑" panose="020B0503020204020204" charset="-122"/>
                <a:sym typeface="Arial" panose="020B0604020202020204"/>
              </a:rPr>
              <a:t>），用于紧急修复或回滚场景。</a:t>
            </a:r>
            <a:endParaRPr lang="zh-CN" sz="1200">
              <a:latin typeface="微软雅黑" panose="020B0503020204020204" charset="-122"/>
              <a:ea typeface="微软雅黑" panose="020B0503020204020204" charset="-122"/>
              <a:cs typeface="微软雅黑" panose="020B0503020204020204" charset="-122"/>
              <a:sym typeface="Arial" panose="020B0604020202020204"/>
            </a:endParaRPr>
          </a:p>
          <a:p>
            <a:pPr>
              <a:lnSpc>
                <a:spcPct val="150000"/>
              </a:lnSpc>
            </a:pPr>
            <a:r>
              <a:rPr lang="en-US" sz="1200">
                <a:latin typeface="微软雅黑" panose="020B0503020204020204" charset="-122"/>
                <a:ea typeface="微软雅黑" panose="020B0503020204020204" charset="-122"/>
                <a:cs typeface="微软雅黑" panose="020B0503020204020204" charset="-122"/>
                <a:sym typeface="Arial" panose="020B0604020202020204"/>
              </a:rPr>
              <a:t>(3)</a:t>
            </a:r>
            <a:r>
              <a:rPr lang="zh-CN" sz="1200">
                <a:latin typeface="微软雅黑" panose="020B0503020204020204" charset="-122"/>
                <a:ea typeface="微软雅黑" panose="020B0503020204020204" charset="-122"/>
                <a:cs typeface="微软雅黑" panose="020B0503020204020204" charset="-122"/>
                <a:sym typeface="Arial" panose="020B0604020202020204"/>
              </a:rPr>
              <a:t>使用</a:t>
            </a:r>
            <a:r>
              <a:rPr lang="en-US" sz="1200">
                <a:latin typeface="微软雅黑" panose="020B0503020204020204" charset="-122"/>
                <a:ea typeface="微软雅黑" panose="020B0503020204020204" charset="-122"/>
                <a:cs typeface="微软雅黑" panose="020B0503020204020204" charset="-122"/>
                <a:sym typeface="Arial" panose="020B0604020202020204"/>
              </a:rPr>
              <a:t>github</a:t>
            </a:r>
            <a:r>
              <a:rPr lang="zh-CN" sz="1200">
                <a:latin typeface="微软雅黑" panose="020B0503020204020204" charset="-122"/>
                <a:ea typeface="微软雅黑" panose="020B0503020204020204" charset="-122"/>
                <a:cs typeface="微软雅黑" panose="020B0503020204020204" charset="-122"/>
                <a:sym typeface="Arial" panose="020B0604020202020204"/>
              </a:rPr>
              <a:t>提供的</a:t>
            </a:r>
            <a:r>
              <a:rPr lang="en-US" sz="1200">
                <a:latin typeface="微软雅黑" panose="020B0503020204020204" charset="-122"/>
                <a:ea typeface="微软雅黑" panose="020B0503020204020204" charset="-122"/>
                <a:cs typeface="微软雅黑" panose="020B0503020204020204" charset="-122"/>
                <a:sym typeface="Arial" panose="020B0604020202020204"/>
              </a:rPr>
              <a:t>linux</a:t>
            </a:r>
            <a:r>
              <a:rPr lang="zh-CN" sz="1200">
                <a:latin typeface="微软雅黑" panose="020B0503020204020204" charset="-122"/>
                <a:ea typeface="微软雅黑" panose="020B0503020204020204" charset="-122"/>
                <a:cs typeface="微软雅黑" panose="020B0503020204020204" charset="-122"/>
                <a:sym typeface="Arial" panose="020B0604020202020204"/>
              </a:rPr>
              <a:t>环境进行</a:t>
            </a:r>
            <a:r>
              <a:rPr lang="zh-CN" sz="1200" b="1">
                <a:latin typeface="微软雅黑" panose="020B0503020204020204" charset="-122"/>
                <a:ea typeface="微软雅黑" panose="020B0503020204020204" charset="-122"/>
                <a:cs typeface="微软雅黑" panose="020B0503020204020204" charset="-122"/>
                <a:sym typeface="Arial" panose="020B0604020202020204"/>
              </a:rPr>
              <a:t>项目构建、Docker 镜像打包以及镜像推送</a:t>
            </a:r>
            <a:r>
              <a:rPr lang="zh-CN" sz="1200">
                <a:latin typeface="微软雅黑" panose="020B0503020204020204" charset="-122"/>
                <a:ea typeface="微软雅黑" panose="020B0503020204020204" charset="-122"/>
                <a:cs typeface="微软雅黑" panose="020B0503020204020204" charset="-122"/>
                <a:sym typeface="Arial" panose="020B0604020202020204"/>
              </a:rPr>
              <a:t>至 Docker Hub 镜像仓库</a:t>
            </a:r>
            <a:endParaRPr lang="zh-CN" sz="1200">
              <a:latin typeface="微软雅黑" panose="020B0503020204020204" charset="-122"/>
              <a:ea typeface="微软雅黑" panose="020B0503020204020204" charset="-122"/>
              <a:cs typeface="微软雅黑" panose="020B0503020204020204" charset="-122"/>
              <a:sym typeface="Arial" panose="020B0604020202020204"/>
            </a:endParaRPr>
          </a:p>
        </p:txBody>
      </p:sp>
      <p:sp>
        <p:nvSpPr>
          <p:cNvPr id="299" name="Title-1"/>
          <p:cNvSpPr txBox="1"/>
          <p:nvPr/>
        </p:nvSpPr>
        <p:spPr>
          <a:xfrm>
            <a:off x="8813202" y="1446927"/>
            <a:ext cx="2236055" cy="36933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sz="1600" b="1">
                <a:solidFill>
                  <a:schemeClr val="bg1">
                    <a:alpha val="100000"/>
                  </a:schemeClr>
                </a:solidFill>
                <a:latin typeface="思源黑体 CN Bold"/>
                <a:ea typeface="思源黑体 CN Bold"/>
                <a:cs typeface="Arial" panose="020B0604020202020204"/>
              </a:rPr>
              <a:t>持续集成（CI）</a:t>
            </a:r>
            <a:endParaRPr lang="zh-CN" sz="1600" b="1">
              <a:solidFill>
                <a:schemeClr val="bg1">
                  <a:alpha val="100000"/>
                </a:schemeClr>
              </a:solidFill>
              <a:latin typeface="思源黑体 CN Bold"/>
              <a:ea typeface="思源黑体 CN Bold"/>
              <a:cs typeface="Arial" panose="020B0604020202020204"/>
            </a:endParaRPr>
          </a:p>
        </p:txBody>
      </p:sp>
      <p:pic>
        <p:nvPicPr>
          <p:cNvPr id="300" name="图片 299"/>
          <p:cNvPicPr>
            <a:picLocks noChangeAspect="1"/>
          </p:cNvPicPr>
          <p:nvPr/>
        </p:nvPicPr>
        <p:blipFill>
          <a:blip r:embed="rId2"/>
          <a:stretch>
            <a:fillRect/>
          </a:stretch>
        </p:blipFill>
        <p:spPr>
          <a:xfrm>
            <a:off x="3372586" y="2807441"/>
            <a:ext cx="5440615" cy="1243118"/>
          </a:xfrm>
          <a:prstGeom prst="rect">
            <a:avLst/>
          </a:prstGeom>
        </p:spPr>
      </p:pic>
      <p:pic>
        <p:nvPicPr>
          <p:cNvPr id="301" name="图片 300"/>
          <p:cNvPicPr/>
          <p:nvPr/>
        </p:nvPicPr>
        <p:blipFill>
          <a:blip r:embed="rId3"/>
          <a:stretch>
            <a:fillRect/>
          </a:stretch>
        </p:blipFill>
        <p:spPr>
          <a:xfrm>
            <a:off x="5404501" y="638907"/>
            <a:ext cx="2416903" cy="1752059"/>
          </a:xfrm>
          <a:prstGeom prst="rect">
            <a:avLst/>
          </a:prstGeom>
        </p:spPr>
      </p:pic>
      <p:pic>
        <p:nvPicPr>
          <p:cNvPr id="302" name="图片 301"/>
          <p:cNvPicPr>
            <a:picLocks noChangeAspect="1"/>
          </p:cNvPicPr>
          <p:nvPr/>
        </p:nvPicPr>
        <p:blipFill>
          <a:blip r:embed="rId4"/>
          <a:srcRect l="12930" t="17467" r="17456" b="11168"/>
          <a:stretch>
            <a:fillRect/>
          </a:stretch>
        </p:blipFill>
        <p:spPr>
          <a:xfrm>
            <a:off x="4000143" y="4597424"/>
            <a:ext cx="2808716" cy="2167126"/>
          </a:xfrm>
          <a:prstGeom prst="rect">
            <a:avLst/>
          </a:prstGeom>
        </p:spPr>
      </p:pic>
    </p:spTree>
  </p:cSld>
  <p:clrMapOvr>
    <a:masterClrMapping/>
  </p:clrMapOvr>
  <p:timing>
    <p:tnLst>
      <p:par>
        <p:cTn id="1" dur="indefinite" restart="never" nodeType="tmRoot">
          <p:childTnLst>
            <p:seq concurrent="0"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2"/>
                                        </p:tgtEl>
                                        <p:attrNameLst>
                                          <p:attrName>style.visibility</p:attrName>
                                        </p:attrNameLst>
                                      </p:cBhvr>
                                      <p:to>
                                        <p:strVal val="visible"/>
                                      </p:to>
                                    </p:set>
                                  </p:childTnLst>
                                </p:cTn>
                              </p:par>
                            </p:childTnLst>
                          </p:cTn>
                        </p:par>
                      </p:childTnLst>
                    </p:cTn>
                  </p:par>
                </p:childTnLst>
              </p:cTn>
              <p:prevCondLst>
                <p:cond evt="onPrev" delay="0">
                  <p:tgtEl>
                    <p:sldTgt/>
                  </p:tgtEl>
                </p:cond>
                <p:cond evt="onPrev" delay="0"/>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303" name=""/>
        <p:cNvGrpSpPr/>
        <p:nvPr/>
      </p:nvGrpSpPr>
      <p:grpSpPr>
        <a:xfrm>
          <a:off x="0" y="0"/>
          <a:ext cx="0" cy="0"/>
          <a:chOff x="0" y="0"/>
          <a:chExt cx="0" cy="0"/>
        </a:xfrm>
      </p:grpSpPr>
      <p:pic>
        <p:nvPicPr>
          <p:cNvPr id="304"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305" name="直接连接符 3"/>
          <p:cNvCxnSpPr/>
          <p:nvPr/>
        </p:nvCxnSpPr>
        <p:spPr>
          <a:xfrm>
            <a:off x="2146300" y="638907"/>
            <a:ext cx="9602788"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306" name="文本框 2"/>
          <p:cNvSpPr txBox="1"/>
          <p:nvPr/>
        </p:nvSpPr>
        <p:spPr>
          <a:xfrm>
            <a:off x="455613" y="454025"/>
            <a:ext cx="2330450" cy="393700"/>
          </a:xfrm>
          <a:prstGeom prst="rect">
            <a:avLst/>
          </a:prstGeom>
          <a:noFill/>
        </p:spPr>
        <p:txBody>
          <a:bodyPr wrap="square" rtlCol="0">
            <a:spAutoFit/>
          </a:bodyPr>
          <a:lstStyle/>
          <a:p>
            <a:r>
              <a:rPr lang="zh-CN" sz="2000" b="1">
                <a:solidFill>
                  <a:schemeClr val="accent1">
                    <a:alpha val="100000"/>
                  </a:schemeClr>
                </a:solidFill>
                <a:latin typeface="思源黑体 CN Bold"/>
                <a:ea typeface="思源黑体 CN Bold"/>
                <a:cs typeface="思源黑体 CN Regular"/>
              </a:rPr>
              <a:t>监控与可观察性</a:t>
            </a:r>
            <a:endParaRPr lang="zh-CN" sz="2000" b="1">
              <a:solidFill>
                <a:schemeClr val="accent1">
                  <a:alpha val="100000"/>
                </a:schemeClr>
              </a:solidFill>
              <a:latin typeface="思源黑体 CN Bold"/>
              <a:ea typeface="思源黑体 CN Bold"/>
              <a:cs typeface="思源黑体 CN Regular"/>
            </a:endParaRPr>
          </a:p>
        </p:txBody>
      </p:sp>
      <p:grpSp>
        <p:nvGrpSpPr>
          <p:cNvPr id="307" name="组合 1"/>
          <p:cNvGrpSpPr/>
          <p:nvPr/>
        </p:nvGrpSpPr>
        <p:grpSpPr>
          <a:xfrm rot="0">
            <a:off x="455613" y="1082855"/>
            <a:ext cx="4317313" cy="1737897"/>
            <a:chOff x="1062181" y="2466108"/>
            <a:chExt cx="4317313" cy="1737898"/>
          </a:xfrm>
        </p:grpSpPr>
        <p:cxnSp>
          <p:nvCxnSpPr>
            <p:cNvPr id="308" name="1"/>
            <p:cNvCxnSpPr/>
            <p:nvPr/>
          </p:nvCxnSpPr>
          <p:spPr>
            <a:xfrm flipH="1">
              <a:off x="1062182" y="2466108"/>
              <a:ext cx="4317312" cy="0"/>
            </a:xfrm>
            <a:prstGeom prst="line">
              <a:avLst/>
            </a:prstGeom>
            <a:ln w="12700">
              <a:gradFill flip="none" rotWithShape="1">
                <a:gsLst>
                  <a:gs pos="0">
                    <a:schemeClr val="accent1">
                      <a:lumMod val="5000"/>
                      <a:lumOff val="95000"/>
                    </a:schemeClr>
                  </a:gs>
                  <a:gs pos="82000">
                    <a:schemeClr val="accent1"/>
                  </a:gs>
                </a:gsLst>
                <a:lin ang="0" scaled="1"/>
                <a:tileRect/>
              </a:gradFill>
              <a:headEnd type="none"/>
              <a:tailEnd type="oval"/>
            </a:ln>
          </p:spPr>
          <p:style>
            <a:lnRef idx="1">
              <a:schemeClr val="accent1"/>
            </a:lnRef>
            <a:fillRef idx="0">
              <a:schemeClr val="accent1"/>
            </a:fillRef>
            <a:effectRef idx="0">
              <a:schemeClr val="accent1"/>
            </a:effectRef>
            <a:fontRef idx="minor">
              <a:schemeClr val="tx1"/>
            </a:fontRef>
          </p:style>
        </p:cxnSp>
        <p:sp>
          <p:nvSpPr>
            <p:cNvPr id="309" name="1"/>
            <p:cNvSpPr/>
            <p:nvPr/>
          </p:nvSpPr>
          <p:spPr>
            <a:xfrm>
              <a:off x="1062182" y="2531437"/>
              <a:ext cx="1690254" cy="378018"/>
            </a:xfrm>
            <a:prstGeom prst="roundRect">
              <a:avLst>
                <a:gd name="adj" fmla="val 50000"/>
              </a:avLst>
            </a:prstGeom>
            <a:gradFill flip="none" rotWithShape="1">
              <a:gsLst>
                <a:gs pos="0">
                  <a:schemeClr val="accent1">
                    <a:lumMod val="60000"/>
                    <a:lumOff val="40000"/>
                  </a:schemeClr>
                </a:gs>
                <a:gs pos="100000">
                  <a:schemeClr val="accent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Body-1"/>
            <p:cNvSpPr txBox="1"/>
            <p:nvPr/>
          </p:nvSpPr>
          <p:spPr>
            <a:xfrm>
              <a:off x="1062181" y="2974783"/>
              <a:ext cx="3731901" cy="1229223"/>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sz="1200" b="1">
                  <a:latin typeface="微软雅黑" panose="020B0503020204020204" charset="-122"/>
                  <a:ea typeface="微软雅黑" panose="020B0503020204020204" charset="-122"/>
                  <a:cs typeface="微软雅黑" panose="020B0503020204020204" charset="-122"/>
                  <a:sym typeface="Arial" panose="020B0604020202020204"/>
                </a:rPr>
                <a:t>监控服务器：</a:t>
              </a:r>
              <a:endParaRPr lang="zh-CN" sz="1200" b="1">
                <a:latin typeface="微软雅黑" panose="020B0503020204020204" charset="-122"/>
                <a:ea typeface="微软雅黑" panose="020B0503020204020204" charset="-122"/>
                <a:cs typeface="微软雅黑" panose="020B0503020204020204" charset="-122"/>
                <a:sym typeface="Arial" panose="020B0604020202020204"/>
              </a:endParaRPr>
            </a:p>
            <a:p>
              <a:pPr>
                <a:lnSpc>
                  <a:spcPct val="150000"/>
                </a:lnSpc>
              </a:pPr>
              <a:r>
                <a:rPr lang="zh-CN" sz="1200">
                  <a:latin typeface="微软雅黑" panose="020B0503020204020204" charset="-122"/>
                  <a:ea typeface="微软雅黑" panose="020B0503020204020204" charset="-122"/>
                  <a:cs typeface="微软雅黑" panose="020B0503020204020204" charset="-122"/>
                  <a:sym typeface="Arial" panose="020B0604020202020204"/>
                </a:rPr>
                <a:t>ms5（4C8G）</a:t>
              </a:r>
              <a:r>
                <a:rPr lang="zh-CN" sz="1200">
                  <a:latin typeface="微软雅黑" panose="020B0503020204020204" charset="-122"/>
                  <a:ea typeface="微软雅黑" panose="020B0503020204020204" charset="-122"/>
                  <a:cs typeface="微软雅黑" panose="020B0503020204020204" charset="-122"/>
                  <a:sym typeface="Arial" panose="020B0604020202020204"/>
                </a:rPr>
                <a:t>部署 Grafana(数据可视化)、Prometheus(指标收集)</a:t>
              </a:r>
              <a:endParaRPr lang="zh-CN" sz="1200">
                <a:latin typeface="微软雅黑" panose="020B0503020204020204" charset="-122"/>
                <a:ea typeface="微软雅黑" panose="020B0503020204020204" charset="-122"/>
                <a:cs typeface="微软雅黑" panose="020B0503020204020204" charset="-122"/>
                <a:sym typeface="Arial" panose="020B0604020202020204"/>
              </a:endParaRPr>
            </a:p>
            <a:p>
              <a:pPr>
                <a:lnSpc>
                  <a:spcPct val="150000"/>
                </a:lnSpc>
              </a:pPr>
              <a:r>
                <a:rPr lang="zh-CN" sz="1200" b="1">
                  <a:latin typeface="微软雅黑" panose="020B0503020204020204" charset="-122"/>
                  <a:ea typeface="微软雅黑" panose="020B0503020204020204" charset="-122"/>
                  <a:cs typeface="微软雅黑" panose="020B0503020204020204" charset="-122"/>
                  <a:sym typeface="Arial" panose="020B0604020202020204"/>
                </a:rPr>
                <a:t>监控指标采集：</a:t>
              </a:r>
              <a:endParaRPr lang="zh-CN" sz="1200" b="1">
                <a:latin typeface="微软雅黑" panose="020B0503020204020204" charset="-122"/>
                <a:ea typeface="微软雅黑" panose="020B0503020204020204" charset="-122"/>
                <a:cs typeface="微软雅黑" panose="020B0503020204020204" charset="-122"/>
                <a:sym typeface="Arial" panose="020B0604020202020204"/>
              </a:endParaRPr>
            </a:p>
            <a:p>
              <a:pPr>
                <a:lnSpc>
                  <a:spcPct val="150000"/>
                </a:lnSpc>
              </a:pPr>
              <a:r>
                <a:rPr lang="en-US" sz="1200">
                  <a:latin typeface="微软雅黑" panose="020B0503020204020204" charset="-122"/>
                  <a:ea typeface="微软雅黑" panose="020B0503020204020204" charset="-122"/>
                  <a:cs typeface="微软雅黑" panose="020B0503020204020204" charset="-122"/>
                  <a:sym typeface="Arial" panose="020B0604020202020204"/>
                </a:rPr>
                <a:t>Node Exporter：采集各服务器及容器主机的系统指标（CPU、内存、磁盘、网络等）</a:t>
              </a:r>
              <a:endParaRPr lang="en-US" sz="1200">
                <a:latin typeface="微软雅黑" panose="020B0503020204020204" charset="-122"/>
                <a:ea typeface="微软雅黑" panose="020B0503020204020204" charset="-122"/>
                <a:cs typeface="微软雅黑" panose="020B0503020204020204" charset="-122"/>
                <a:sym typeface="Arial" panose="020B0604020202020204"/>
              </a:endParaRPr>
            </a:p>
            <a:p>
              <a:pPr>
                <a:lnSpc>
                  <a:spcPct val="150000"/>
                </a:lnSpc>
              </a:pPr>
              <a:r>
                <a:rPr lang="zh-CN" sz="1200" b="1">
                  <a:latin typeface="微软雅黑" panose="020B0503020204020204" charset="-122"/>
                  <a:ea typeface="微软雅黑" panose="020B0503020204020204" charset="-122"/>
                  <a:cs typeface="微软雅黑" panose="020B0503020204020204" charset="-122"/>
                  <a:sym typeface="Arial" panose="020B0604020202020204"/>
                </a:rPr>
                <a:t>指标覆盖范围</a:t>
              </a:r>
              <a:r>
                <a:rPr lang="zh-CN" sz="1200">
                  <a:latin typeface="微软雅黑" panose="020B0503020204020204" charset="-122"/>
                  <a:ea typeface="微软雅黑" panose="020B0503020204020204" charset="-122"/>
                  <a:cs typeface="微软雅黑" panose="020B0503020204020204" charset="-122"/>
                  <a:sym typeface="Arial" panose="020B0604020202020204"/>
                </a:rPr>
                <a:t>：</a:t>
              </a:r>
              <a:r>
                <a:rPr lang="zh-CN" sz="1200">
                  <a:latin typeface="微软雅黑" panose="020B0503020204020204" charset="-122"/>
                  <a:ea typeface="微软雅黑" panose="020B0503020204020204" charset="-122"/>
                  <a:cs typeface="微软雅黑" panose="020B0503020204020204" charset="-122"/>
                  <a:sym typeface="Arial" panose="020B0604020202020204"/>
                </a:rPr>
                <a:t>所有 7 台服务器（ms0–ms6）</a:t>
              </a:r>
              <a:endParaRPr lang="zh-CN" sz="1200">
                <a:latin typeface="微软雅黑" panose="020B0503020204020204" charset="-122"/>
                <a:ea typeface="微软雅黑" panose="020B0503020204020204" charset="-122"/>
                <a:cs typeface="微软雅黑" panose="020B0503020204020204" charset="-122"/>
                <a:sym typeface="Arial" panose="020B0604020202020204"/>
              </a:endParaRPr>
            </a:p>
          </p:txBody>
        </p:sp>
        <p:sp>
          <p:nvSpPr>
            <p:cNvPr id="311" name="Title-1"/>
            <p:cNvSpPr txBox="1"/>
            <p:nvPr/>
          </p:nvSpPr>
          <p:spPr>
            <a:xfrm>
              <a:off x="1197089" y="2560621"/>
              <a:ext cx="1434895" cy="36933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sz="1600" b="1">
                  <a:solidFill>
                    <a:schemeClr val="bg1">
                      <a:alpha val="100000"/>
                    </a:schemeClr>
                  </a:solidFill>
                  <a:latin typeface="思源黑体 CN Bold"/>
                  <a:ea typeface="思源黑体 CN Bold"/>
                  <a:cs typeface="Arial" panose="020B0604020202020204"/>
                </a:rPr>
                <a:t>监控指标收集</a:t>
              </a:r>
              <a:endParaRPr lang="zh-CN" sz="1600" b="1">
                <a:solidFill>
                  <a:schemeClr val="bg1">
                    <a:alpha val="100000"/>
                  </a:schemeClr>
                </a:solidFill>
                <a:latin typeface="思源黑体 CN Bold"/>
                <a:ea typeface="思源黑体 CN Bold"/>
                <a:cs typeface="Arial" panose="020B0604020202020204"/>
              </a:endParaRPr>
            </a:p>
          </p:txBody>
        </p:sp>
      </p:grpSp>
      <p:grpSp>
        <p:nvGrpSpPr>
          <p:cNvPr id="312" name="组合 2"/>
          <p:cNvGrpSpPr/>
          <p:nvPr/>
        </p:nvGrpSpPr>
        <p:grpSpPr>
          <a:xfrm>
            <a:off x="7402374" y="1082840"/>
            <a:ext cx="4423406" cy="1580809"/>
            <a:chOff x="6785207" y="1599809"/>
            <a:chExt cx="4423406" cy="1580809"/>
          </a:xfrm>
        </p:grpSpPr>
        <p:cxnSp>
          <p:nvCxnSpPr>
            <p:cNvPr id="313" name="2"/>
            <p:cNvCxnSpPr/>
            <p:nvPr/>
          </p:nvCxnSpPr>
          <p:spPr>
            <a:xfrm flipH="1">
              <a:off x="6785207" y="1599809"/>
              <a:ext cx="4370705" cy="0"/>
            </a:xfrm>
            <a:prstGeom prst="line">
              <a:avLst/>
            </a:prstGeom>
            <a:ln w="12700">
              <a:gradFill flip="none" rotWithShape="1">
                <a:gsLst>
                  <a:gs pos="0">
                    <a:schemeClr val="accent1">
                      <a:lumMod val="5000"/>
                      <a:lumOff val="95000"/>
                    </a:schemeClr>
                  </a:gs>
                  <a:gs pos="82000">
                    <a:schemeClr val="accent1"/>
                  </a:gs>
                </a:gsLst>
                <a:lin ang="10800000" scaled="1"/>
                <a:tileRect/>
              </a:gradFill>
              <a:headEnd type="oval" w="med" len="med"/>
              <a:tailEnd type="none" w="sm" len="sm"/>
            </a:ln>
          </p:spPr>
          <p:style>
            <a:lnRef idx="1">
              <a:schemeClr val="accent1"/>
            </a:lnRef>
            <a:fillRef idx="0">
              <a:schemeClr val="accent1"/>
            </a:fillRef>
            <a:effectRef idx="0">
              <a:schemeClr val="accent1"/>
            </a:effectRef>
            <a:fontRef idx="minor">
              <a:schemeClr val="tx1"/>
            </a:fontRef>
          </p:style>
        </p:cxnSp>
        <p:sp>
          <p:nvSpPr>
            <p:cNvPr id="314" name="2"/>
            <p:cNvSpPr/>
            <p:nvPr/>
          </p:nvSpPr>
          <p:spPr>
            <a:xfrm>
              <a:off x="9465658" y="1665153"/>
              <a:ext cx="1690254" cy="378018"/>
            </a:xfrm>
            <a:prstGeom prst="roundRect">
              <a:avLst>
                <a:gd name="adj" fmla="val 50000"/>
              </a:avLst>
            </a:prstGeom>
            <a:gradFill flip="none" rotWithShape="1">
              <a:gsLst>
                <a:gs pos="0">
                  <a:schemeClr val="accent1">
                    <a:lumMod val="60000"/>
                    <a:lumOff val="40000"/>
                  </a:schemeClr>
                </a:gs>
                <a:gs pos="100000">
                  <a:schemeClr val="accent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Body-2"/>
            <p:cNvSpPr txBox="1"/>
            <p:nvPr/>
          </p:nvSpPr>
          <p:spPr>
            <a:xfrm>
              <a:off x="7528374" y="2108499"/>
              <a:ext cx="3680239" cy="1072119"/>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50000"/>
                </a:lnSpc>
              </a:pPr>
              <a:r>
                <a:rPr lang="zh-CN" sz="1200" b="1">
                  <a:latin typeface="微软雅黑" panose="020B0503020204020204" charset="-122"/>
                  <a:ea typeface="微软雅黑" panose="020B0503020204020204" charset="-122"/>
                  <a:cs typeface="微软雅黑" panose="020B0503020204020204" charset="-122"/>
                  <a:sym typeface="Arial" panose="020B0604020202020204"/>
                </a:rPr>
                <a:t>监控服务器：</a:t>
              </a:r>
              <a:endParaRPr lang="zh-CN" sz="1200" b="1">
                <a:latin typeface="微软雅黑" panose="020B0503020204020204" charset="-122"/>
                <a:ea typeface="微软雅黑" panose="020B0503020204020204" charset="-122"/>
                <a:cs typeface="微软雅黑" panose="020B0503020204020204" charset="-122"/>
                <a:sym typeface="Arial" panose="020B0604020202020204"/>
              </a:endParaRPr>
            </a:p>
            <a:p>
              <a:pPr lvl="0">
                <a:lnSpc>
                  <a:spcPct val="150000"/>
                </a:lnSpc>
              </a:pPr>
              <a:r>
                <a:rPr lang="zh-CN" sz="1200">
                  <a:latin typeface="微软雅黑" panose="020B0503020204020204" charset="-122"/>
                  <a:ea typeface="微软雅黑" panose="020B0503020204020204" charset="-122"/>
                  <a:cs typeface="微软雅黑" panose="020B0503020204020204" charset="-122"/>
                  <a:sym typeface="Arial" panose="020B0604020202020204"/>
                </a:rPr>
                <a:t>ms5（4C8G）部署</a:t>
              </a:r>
              <a:r>
                <a:rPr lang="en-US" sz="1200">
                  <a:latin typeface="微软雅黑" panose="020B0503020204020204" charset="-122"/>
                  <a:ea typeface="微软雅黑" panose="020B0503020204020204" charset="-122"/>
                  <a:cs typeface="微软雅黑" panose="020B0503020204020204" charset="-122"/>
                  <a:sym typeface="Arial" panose="020B0604020202020204"/>
                </a:rPr>
                <a:t>Grafana(</a:t>
              </a:r>
              <a:r>
                <a:rPr lang="zh-CN" sz="1200">
                  <a:latin typeface="微软雅黑" panose="020B0503020204020204" charset="-122"/>
                  <a:ea typeface="微软雅黑" panose="020B0503020204020204" charset="-122"/>
                  <a:cs typeface="微软雅黑" panose="020B0503020204020204" charset="-122"/>
                  <a:sym typeface="Arial" panose="020B0604020202020204"/>
                </a:rPr>
                <a:t>日志可视化</a:t>
              </a:r>
              <a:r>
                <a:rPr lang="en-US" sz="1200">
                  <a:latin typeface="微软雅黑" panose="020B0503020204020204" charset="-122"/>
                  <a:ea typeface="微软雅黑" panose="020B0503020204020204" charset="-122"/>
                  <a:cs typeface="微软雅黑" panose="020B0503020204020204" charset="-122"/>
                  <a:sym typeface="Arial" panose="020B0604020202020204"/>
                </a:rPr>
                <a:t>), Loki(</a:t>
              </a:r>
              <a:r>
                <a:rPr lang="zh-CN" sz="1200">
                  <a:latin typeface="微软雅黑" panose="020B0503020204020204" charset="-122"/>
                  <a:ea typeface="微软雅黑" panose="020B0503020204020204" charset="-122"/>
                  <a:cs typeface="微软雅黑" panose="020B0503020204020204" charset="-122"/>
                  <a:sym typeface="Arial" panose="020B0604020202020204"/>
                </a:rPr>
                <a:t>日志聚合</a:t>
              </a:r>
              <a:r>
                <a:rPr lang="en-US" sz="1200">
                  <a:latin typeface="微软雅黑" panose="020B0503020204020204" charset="-122"/>
                  <a:ea typeface="微软雅黑" panose="020B0503020204020204" charset="-122"/>
                  <a:cs typeface="微软雅黑" panose="020B0503020204020204" charset="-122"/>
                  <a:sym typeface="Arial" panose="020B0604020202020204"/>
                </a:rPr>
                <a:t>)</a:t>
              </a:r>
              <a:endParaRPr lang="en-US" sz="1200">
                <a:latin typeface="微软雅黑" panose="020B0503020204020204" charset="-122"/>
                <a:ea typeface="微软雅黑" panose="020B0503020204020204" charset="-122"/>
                <a:cs typeface="微软雅黑" panose="020B0503020204020204" charset="-122"/>
                <a:sym typeface="Arial" panose="020B0604020202020204"/>
              </a:endParaRPr>
            </a:p>
            <a:p>
              <a:pPr lvl="0">
                <a:lnSpc>
                  <a:spcPct val="150000"/>
                </a:lnSpc>
              </a:pPr>
              <a:r>
                <a:rPr lang="zh-CN" sz="1200" b="1">
                  <a:latin typeface="微软雅黑" panose="020B0503020204020204" charset="-122"/>
                  <a:ea typeface="微软雅黑" panose="020B0503020204020204" charset="-122"/>
                  <a:cs typeface="微软雅黑" panose="020B0503020204020204" charset="-122"/>
                  <a:sym typeface="Arial" panose="020B0604020202020204"/>
                </a:rPr>
                <a:t>日志采集：</a:t>
              </a:r>
              <a:endParaRPr lang="zh-CN" sz="1200" b="1">
                <a:latin typeface="微软雅黑" panose="020B0503020204020204" charset="-122"/>
                <a:ea typeface="微软雅黑" panose="020B0503020204020204" charset="-122"/>
                <a:cs typeface="微软雅黑" panose="020B0503020204020204" charset="-122"/>
                <a:sym typeface="Arial" panose="020B0604020202020204"/>
              </a:endParaRPr>
            </a:p>
            <a:p>
              <a:pPr lvl="0">
                <a:lnSpc>
                  <a:spcPct val="150000"/>
                </a:lnSpc>
              </a:pPr>
              <a:r>
                <a:rPr lang="en-US" sz="1200">
                  <a:latin typeface="微软雅黑" panose="020B0503020204020204" charset="-122"/>
                  <a:ea typeface="微软雅黑" panose="020B0503020204020204" charset="-122"/>
                  <a:cs typeface="微软雅黑" panose="020B0503020204020204" charset="-122"/>
                  <a:sym typeface="Arial" panose="020B0604020202020204"/>
                </a:rPr>
                <a:t>Promtail：</a:t>
              </a:r>
              <a:r>
                <a:rPr lang="zh-CN" sz="1200">
                  <a:latin typeface="微软雅黑" panose="020B0503020204020204" charset="-122"/>
                  <a:ea typeface="微软雅黑" panose="020B0503020204020204" charset="-122"/>
                  <a:cs typeface="微软雅黑" panose="020B0503020204020204" charset="-122"/>
                  <a:sym typeface="Arial" panose="020B0604020202020204"/>
                </a:rPr>
                <a:t>采集目标服务器的指定路径日志</a:t>
              </a:r>
              <a:endParaRPr lang="zh-CN" sz="1200">
                <a:latin typeface="微软雅黑" panose="020B0503020204020204" charset="-122"/>
                <a:ea typeface="微软雅黑" panose="020B0503020204020204" charset="-122"/>
                <a:cs typeface="微软雅黑" panose="020B0503020204020204" charset="-122"/>
                <a:sym typeface="Arial" panose="020B0604020202020204"/>
              </a:endParaRPr>
            </a:p>
            <a:p>
              <a:pPr lvl="0" algn="l">
                <a:lnSpc>
                  <a:spcPct val="150000"/>
                </a:lnSpc>
              </a:pPr>
              <a:r>
                <a:rPr lang="zh-CN" sz="1200" b="1">
                  <a:latin typeface="微软雅黑" panose="020B0503020204020204" charset="-122"/>
                  <a:ea typeface="微软雅黑" panose="020B0503020204020204" charset="-122"/>
                  <a:cs typeface="微软雅黑" panose="020B0503020204020204" charset="-122"/>
                  <a:sym typeface="Arial" panose="020B0604020202020204"/>
                </a:rPr>
                <a:t>覆盖范围</a:t>
              </a:r>
              <a:r>
                <a:rPr lang="zh-CN" sz="1200">
                  <a:latin typeface="微软雅黑" panose="020B0503020204020204" charset="-122"/>
                  <a:ea typeface="微软雅黑" panose="020B0503020204020204" charset="-122"/>
                  <a:cs typeface="微软雅黑" panose="020B0503020204020204" charset="-122"/>
                  <a:sym typeface="Arial" panose="020B0604020202020204"/>
                </a:rPr>
                <a:t>：</a:t>
              </a:r>
              <a:endParaRPr lang="zh-CN" sz="1200">
                <a:latin typeface="微软雅黑" panose="020B0503020204020204" charset="-122"/>
                <a:ea typeface="微软雅黑" panose="020B0503020204020204" charset="-122"/>
                <a:cs typeface="微软雅黑" panose="020B0503020204020204" charset="-122"/>
                <a:sym typeface="Arial" panose="020B0604020202020204"/>
              </a:endParaRPr>
            </a:p>
            <a:p>
              <a:pPr lvl="0" algn="l">
                <a:lnSpc>
                  <a:spcPct val="150000"/>
                </a:lnSpc>
              </a:pPr>
              <a:r>
                <a:rPr lang="zh-CN" sz="1200">
                  <a:latin typeface="微软雅黑" panose="020B0503020204020204" charset="-122"/>
                  <a:ea typeface="微软雅黑" panose="020B0503020204020204" charset="-122"/>
                  <a:cs typeface="微软雅黑" panose="020B0503020204020204" charset="-122"/>
                  <a:sym typeface="Arial" panose="020B0604020202020204"/>
                </a:rPr>
                <a:t>暂时只聚合核心业务服务器</a:t>
              </a:r>
              <a:r>
                <a:rPr lang="en-US" sz="1200">
                  <a:latin typeface="微软雅黑" panose="020B0503020204020204" charset="-122"/>
                  <a:ea typeface="微软雅黑" panose="020B0503020204020204" charset="-122"/>
                  <a:cs typeface="微软雅黑" panose="020B0503020204020204" charset="-122"/>
                  <a:sym typeface="Arial" panose="020B0604020202020204"/>
                </a:rPr>
                <a:t>ms3</a:t>
              </a:r>
              <a:r>
                <a:rPr lang="zh-CN" sz="1200">
                  <a:latin typeface="微软雅黑" panose="020B0503020204020204" charset="-122"/>
                  <a:ea typeface="微软雅黑" panose="020B0503020204020204" charset="-122"/>
                  <a:cs typeface="微软雅黑" panose="020B0503020204020204" charset="-122"/>
                  <a:sym typeface="Arial" panose="020B0604020202020204"/>
                </a:rPr>
                <a:t>的日志</a:t>
              </a:r>
              <a:r>
                <a:rPr lang="zh-CN" sz="1200">
                  <a:latin typeface="微软雅黑" panose="020B0503020204020204" charset="-122"/>
                  <a:ea typeface="微软雅黑" panose="020B0503020204020204" charset="-122"/>
                  <a:cs typeface="微软雅黑" panose="020B0503020204020204" charset="-122"/>
                  <a:sym typeface="Arial" panose="020B0604020202020204"/>
                </a:rPr>
                <a:t>。</a:t>
              </a:r>
              <a:endParaRPr lang="zh-CN" sz="1200">
                <a:latin typeface="微软雅黑" panose="020B0503020204020204" charset="-122"/>
                <a:ea typeface="微软雅黑" panose="020B0503020204020204" charset="-122"/>
                <a:cs typeface="微软雅黑" panose="020B0503020204020204" charset="-122"/>
                <a:sym typeface="Arial" panose="020B0604020202020204"/>
              </a:endParaRPr>
            </a:p>
          </p:txBody>
        </p:sp>
        <p:sp>
          <p:nvSpPr>
            <p:cNvPr id="316" name="Title-2"/>
            <p:cNvSpPr txBox="1"/>
            <p:nvPr/>
          </p:nvSpPr>
          <p:spPr>
            <a:xfrm>
              <a:off x="9561360" y="1684594"/>
              <a:ext cx="1511815" cy="36933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sz="1600" b="1">
                  <a:solidFill>
                    <a:schemeClr val="bg1">
                      <a:alpha val="100000"/>
                    </a:schemeClr>
                  </a:solidFill>
                  <a:latin typeface="思源黑体 CN Bold"/>
                  <a:ea typeface="思源黑体 CN Bold"/>
                  <a:cs typeface="Arial" panose="020B0604020202020204"/>
                </a:rPr>
                <a:t>日志聚合</a:t>
              </a:r>
              <a:endParaRPr lang="zh-CN" sz="1600" b="1">
                <a:solidFill>
                  <a:schemeClr val="bg1">
                    <a:alpha val="100000"/>
                  </a:schemeClr>
                </a:solidFill>
                <a:latin typeface="思源黑体 CN Bold"/>
                <a:ea typeface="思源黑体 CN Bold"/>
                <a:cs typeface="Arial" panose="020B0604020202020204"/>
              </a:endParaRPr>
            </a:p>
          </p:txBody>
        </p:sp>
      </p:grpSp>
      <p:sp>
        <p:nvSpPr>
          <p:cNvPr id="317" name="任意多边形: 形状 34"/>
          <p:cNvSpPr/>
          <p:nvPr/>
        </p:nvSpPr>
        <p:spPr>
          <a:xfrm>
            <a:off x="3559425" y="1270000"/>
            <a:ext cx="5138668" cy="5588000"/>
          </a:xfrm>
          <a:custGeom>
            <a:avLst/>
            <a:gdLst>
              <a:gd name="connsiteX0" fmla="*/ 2556234 w 5138668"/>
              <a:gd name="connsiteY0" fmla="*/ 0 h 5588000"/>
              <a:gd name="connsiteX1" fmla="*/ 3601262 w 5138668"/>
              <a:gd name="connsiteY1" fmla="*/ 1042651 h 5588000"/>
              <a:gd name="connsiteX2" fmla="*/ 3078748 w 5138668"/>
              <a:gd name="connsiteY2" fmla="*/ 1042651 h 5588000"/>
              <a:gd name="connsiteX3" fmla="*/ 4871623 w 5138668"/>
              <a:gd name="connsiteY3" fmla="*/ 5174888 h 5588000"/>
              <a:gd name="connsiteX4" fmla="*/ 5138668 w 5138668"/>
              <a:gd name="connsiteY4" fmla="*/ 5588000 h 5588000"/>
              <a:gd name="connsiteX5" fmla="*/ 0 w 5138668"/>
              <a:gd name="connsiteY5" fmla="*/ 5588000 h 5588000"/>
              <a:gd name="connsiteX6" fmla="*/ 265523 w 5138668"/>
              <a:gd name="connsiteY6" fmla="*/ 5206454 h 5588000"/>
              <a:gd name="connsiteX7" fmla="*/ 2033719 w 5138668"/>
              <a:gd name="connsiteY7" fmla="*/ 1042651 h 5588000"/>
              <a:gd name="connsiteX8" fmla="*/ 1511205 w 5138668"/>
              <a:gd name="connsiteY8" fmla="*/ 1042651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8668" h="5588000">
                <a:moveTo>
                  <a:pt x="2556234" y="0"/>
                </a:moveTo>
                <a:lnTo>
                  <a:pt x="3601262" y="1042651"/>
                </a:lnTo>
                <a:lnTo>
                  <a:pt x="3078748" y="1042651"/>
                </a:lnTo>
                <a:cubicBezTo>
                  <a:pt x="3576588" y="2698024"/>
                  <a:pt x="4080692" y="3899225"/>
                  <a:pt x="4871623" y="5174888"/>
                </a:cubicBezTo>
                <a:lnTo>
                  <a:pt x="5138668" y="5588000"/>
                </a:lnTo>
                <a:lnTo>
                  <a:pt x="0" y="5588000"/>
                </a:lnTo>
                <a:lnTo>
                  <a:pt x="265523" y="5206454"/>
                </a:lnTo>
                <a:cubicBezTo>
                  <a:pt x="1053280" y="4028068"/>
                  <a:pt x="1543499" y="2931174"/>
                  <a:pt x="2033719" y="1042651"/>
                </a:cubicBezTo>
                <a:lnTo>
                  <a:pt x="1511205" y="1042651"/>
                </a:lnTo>
                <a:close/>
              </a:path>
            </a:pathLst>
          </a:custGeom>
          <a:gradFill flip="none" rotWithShape="1">
            <a:gsLst>
              <a:gs pos="0">
                <a:schemeClr val="accent1">
                  <a:lumMod val="10000"/>
                  <a:lumOff val="90000"/>
                  <a:alpha val="20000"/>
                </a:schemeClr>
              </a:gs>
              <a:gs pos="100000">
                <a:schemeClr val="accent1">
                  <a:lumMod val="20000"/>
                  <a:lumOff val="8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8" name="0"/>
          <p:cNvSpPr/>
          <p:nvPr/>
        </p:nvSpPr>
        <p:spPr>
          <a:xfrm>
            <a:off x="4817341" y="1270000"/>
            <a:ext cx="2585027" cy="4361264"/>
          </a:xfrm>
          <a:custGeom>
            <a:avLst/>
            <a:gdLst>
              <a:gd name="connsiteX0" fmla="*/ 0 w 2090057"/>
              <a:gd name="connsiteY0" fmla="*/ 1045029 h 4155803"/>
              <a:gd name="connsiteX1" fmla="*/ 1045029 w 2090057"/>
              <a:gd name="connsiteY1" fmla="*/ 0 h 4155803"/>
              <a:gd name="connsiteX2" fmla="*/ 2090057 w 2090057"/>
              <a:gd name="connsiteY2" fmla="*/ 1045029 h 4155803"/>
              <a:gd name="connsiteX3" fmla="*/ 1567543 w 2090057"/>
              <a:gd name="connsiteY3" fmla="*/ 1045029 h 4155803"/>
              <a:gd name="connsiteX4" fmla="*/ 1567543 w 2090057"/>
              <a:gd name="connsiteY4" fmla="*/ 4155803 h 4155803"/>
              <a:gd name="connsiteX5" fmla="*/ 522514 w 2090057"/>
              <a:gd name="connsiteY5" fmla="*/ 4155803 h 4155803"/>
              <a:gd name="connsiteX6" fmla="*/ 522514 w 2090057"/>
              <a:gd name="connsiteY6" fmla="*/ 1045029 h 4155803"/>
              <a:gd name="connsiteX7" fmla="*/ 0 w 2090057"/>
              <a:gd name="connsiteY7" fmla="*/ 1045029 h 4155803"/>
              <a:gd name="connsiteX0-1" fmla="*/ 1602377 w 3692434"/>
              <a:gd name="connsiteY0-2" fmla="*/ 1045029 h 5732054"/>
              <a:gd name="connsiteX1-3" fmla="*/ 2647406 w 3692434"/>
              <a:gd name="connsiteY1-4" fmla="*/ 0 h 5732054"/>
              <a:gd name="connsiteX2-5" fmla="*/ 3692434 w 3692434"/>
              <a:gd name="connsiteY2-6" fmla="*/ 1045029 h 5732054"/>
              <a:gd name="connsiteX3-7" fmla="*/ 3169920 w 3692434"/>
              <a:gd name="connsiteY3-8" fmla="*/ 1045029 h 5732054"/>
              <a:gd name="connsiteX4-9" fmla="*/ 3169920 w 3692434"/>
              <a:gd name="connsiteY4-10" fmla="*/ 4155803 h 5732054"/>
              <a:gd name="connsiteX5-11" fmla="*/ 0 w 3692434"/>
              <a:gd name="connsiteY5-12" fmla="*/ 5732054 h 5732054"/>
              <a:gd name="connsiteX6-13" fmla="*/ 2124891 w 3692434"/>
              <a:gd name="connsiteY6-14" fmla="*/ 1045029 h 5732054"/>
              <a:gd name="connsiteX7-15" fmla="*/ 1602377 w 3692434"/>
              <a:gd name="connsiteY7-16" fmla="*/ 1045029 h 5732054"/>
              <a:gd name="connsiteX0-17" fmla="*/ 1602377 w 5791200"/>
              <a:gd name="connsiteY0-18" fmla="*/ 1045029 h 5740763"/>
              <a:gd name="connsiteX1-19" fmla="*/ 2647406 w 5791200"/>
              <a:gd name="connsiteY1-20" fmla="*/ 0 h 5740763"/>
              <a:gd name="connsiteX2-21" fmla="*/ 3692434 w 5791200"/>
              <a:gd name="connsiteY2-22" fmla="*/ 1045029 h 5740763"/>
              <a:gd name="connsiteX3-23" fmla="*/ 3169920 w 5791200"/>
              <a:gd name="connsiteY3-24" fmla="*/ 1045029 h 5740763"/>
              <a:gd name="connsiteX4-25" fmla="*/ 5791200 w 5791200"/>
              <a:gd name="connsiteY4-26" fmla="*/ 5740763 h 5740763"/>
              <a:gd name="connsiteX5-27" fmla="*/ 0 w 5791200"/>
              <a:gd name="connsiteY5-28" fmla="*/ 5732054 h 5740763"/>
              <a:gd name="connsiteX6-29" fmla="*/ 2124891 w 5791200"/>
              <a:gd name="connsiteY6-30" fmla="*/ 1045029 h 5740763"/>
              <a:gd name="connsiteX7-31" fmla="*/ 1602377 w 5791200"/>
              <a:gd name="connsiteY7-32" fmla="*/ 1045029 h 5740763"/>
              <a:gd name="connsiteX0-33" fmla="*/ 1602377 w 5791200"/>
              <a:gd name="connsiteY0-34" fmla="*/ 1045029 h 5740763"/>
              <a:gd name="connsiteX1-35" fmla="*/ 2647406 w 5791200"/>
              <a:gd name="connsiteY1-36" fmla="*/ 0 h 5740763"/>
              <a:gd name="connsiteX2-37" fmla="*/ 3692434 w 5791200"/>
              <a:gd name="connsiteY2-38" fmla="*/ 1045029 h 5740763"/>
              <a:gd name="connsiteX3-39" fmla="*/ 3169920 w 5791200"/>
              <a:gd name="connsiteY3-40" fmla="*/ 1045029 h 5740763"/>
              <a:gd name="connsiteX4-41" fmla="*/ 5791200 w 5791200"/>
              <a:gd name="connsiteY4-42" fmla="*/ 5740763 h 5740763"/>
              <a:gd name="connsiteX5-43" fmla="*/ 0 w 5791200"/>
              <a:gd name="connsiteY5-44" fmla="*/ 5732054 h 5740763"/>
              <a:gd name="connsiteX6-45" fmla="*/ 2124891 w 5791200"/>
              <a:gd name="connsiteY6-46" fmla="*/ 1045029 h 5740763"/>
              <a:gd name="connsiteX7-47" fmla="*/ 1602377 w 5791200"/>
              <a:gd name="connsiteY7-48" fmla="*/ 1045029 h 5740763"/>
              <a:gd name="connsiteX0-49" fmla="*/ 1602377 w 5791200"/>
              <a:gd name="connsiteY0-50" fmla="*/ 1045029 h 5740763"/>
              <a:gd name="connsiteX1-51" fmla="*/ 2647406 w 5791200"/>
              <a:gd name="connsiteY1-52" fmla="*/ 0 h 5740763"/>
              <a:gd name="connsiteX2-53" fmla="*/ 3692434 w 5791200"/>
              <a:gd name="connsiteY2-54" fmla="*/ 1045029 h 5740763"/>
              <a:gd name="connsiteX3-55" fmla="*/ 3169920 w 5791200"/>
              <a:gd name="connsiteY3-56" fmla="*/ 1045029 h 5740763"/>
              <a:gd name="connsiteX4-57" fmla="*/ 5791200 w 5791200"/>
              <a:gd name="connsiteY4-58" fmla="*/ 5740763 h 5740763"/>
              <a:gd name="connsiteX5-59" fmla="*/ 0 w 5791200"/>
              <a:gd name="connsiteY5-60" fmla="*/ 5732054 h 5740763"/>
              <a:gd name="connsiteX6-61" fmla="*/ 2124891 w 5791200"/>
              <a:gd name="connsiteY6-62" fmla="*/ 1045029 h 5740763"/>
              <a:gd name="connsiteX7-63" fmla="*/ 1602377 w 5791200"/>
              <a:gd name="connsiteY7-64" fmla="*/ 1045029 h 5740763"/>
              <a:gd name="connsiteX0-65" fmla="*/ 1602377 w 5791200"/>
              <a:gd name="connsiteY0-66" fmla="*/ 1045029 h 5740763"/>
              <a:gd name="connsiteX1-67" fmla="*/ 2647406 w 5791200"/>
              <a:gd name="connsiteY1-68" fmla="*/ 0 h 5740763"/>
              <a:gd name="connsiteX2-69" fmla="*/ 3692434 w 5791200"/>
              <a:gd name="connsiteY2-70" fmla="*/ 1045029 h 5740763"/>
              <a:gd name="connsiteX3-71" fmla="*/ 3169920 w 5791200"/>
              <a:gd name="connsiteY3-72" fmla="*/ 1045029 h 5740763"/>
              <a:gd name="connsiteX4-73" fmla="*/ 5791200 w 5791200"/>
              <a:gd name="connsiteY4-74" fmla="*/ 5740763 h 5740763"/>
              <a:gd name="connsiteX5-75" fmla="*/ 0 w 5791200"/>
              <a:gd name="connsiteY5-76" fmla="*/ 5732054 h 5740763"/>
              <a:gd name="connsiteX6-77" fmla="*/ 2124891 w 5791200"/>
              <a:gd name="connsiteY6-78" fmla="*/ 1045029 h 5740763"/>
              <a:gd name="connsiteX7-79" fmla="*/ 1602377 w 5791200"/>
              <a:gd name="connsiteY7-80" fmla="*/ 1045029 h 5740763"/>
              <a:gd name="connsiteX0-81" fmla="*/ 1602377 w 5791200"/>
              <a:gd name="connsiteY0-82" fmla="*/ 1045029 h 5740763"/>
              <a:gd name="connsiteX1-83" fmla="*/ 2647406 w 5791200"/>
              <a:gd name="connsiteY1-84" fmla="*/ 0 h 5740763"/>
              <a:gd name="connsiteX2-85" fmla="*/ 3692434 w 5791200"/>
              <a:gd name="connsiteY2-86" fmla="*/ 1045029 h 5740763"/>
              <a:gd name="connsiteX3-87" fmla="*/ 3169920 w 5791200"/>
              <a:gd name="connsiteY3-88" fmla="*/ 1045029 h 5740763"/>
              <a:gd name="connsiteX4-89" fmla="*/ 5791200 w 5791200"/>
              <a:gd name="connsiteY4-90" fmla="*/ 5740763 h 5740763"/>
              <a:gd name="connsiteX5-91" fmla="*/ 0 w 5791200"/>
              <a:gd name="connsiteY5-92" fmla="*/ 5732054 h 5740763"/>
              <a:gd name="connsiteX6-93" fmla="*/ 2124891 w 5791200"/>
              <a:gd name="connsiteY6-94" fmla="*/ 1045029 h 5740763"/>
              <a:gd name="connsiteX7-95" fmla="*/ 1602377 w 5791200"/>
              <a:gd name="connsiteY7-96" fmla="*/ 1045029 h 5740763"/>
              <a:gd name="connsiteX0-97" fmla="*/ 1602377 w 5791200"/>
              <a:gd name="connsiteY0-98" fmla="*/ 1045029 h 5740763"/>
              <a:gd name="connsiteX1-99" fmla="*/ 2647406 w 5791200"/>
              <a:gd name="connsiteY1-100" fmla="*/ 0 h 5740763"/>
              <a:gd name="connsiteX2-101" fmla="*/ 3692434 w 5791200"/>
              <a:gd name="connsiteY2-102" fmla="*/ 1045029 h 5740763"/>
              <a:gd name="connsiteX3-103" fmla="*/ 3169920 w 5791200"/>
              <a:gd name="connsiteY3-104" fmla="*/ 1045029 h 5740763"/>
              <a:gd name="connsiteX4-105" fmla="*/ 5791200 w 5791200"/>
              <a:gd name="connsiteY4-106" fmla="*/ 5740763 h 5740763"/>
              <a:gd name="connsiteX5-107" fmla="*/ 0 w 5791200"/>
              <a:gd name="connsiteY5-108" fmla="*/ 5732054 h 5740763"/>
              <a:gd name="connsiteX6-109" fmla="*/ 2124891 w 5791200"/>
              <a:gd name="connsiteY6-110" fmla="*/ 1045029 h 5740763"/>
              <a:gd name="connsiteX7-111" fmla="*/ 1602377 w 5791200"/>
              <a:gd name="connsiteY7-112" fmla="*/ 1045029 h 5740763"/>
              <a:gd name="connsiteX0-113" fmla="*/ 1602377 w 5514109"/>
              <a:gd name="connsiteY0-114" fmla="*/ 1045029 h 5740763"/>
              <a:gd name="connsiteX1-115" fmla="*/ 2647406 w 5514109"/>
              <a:gd name="connsiteY1-116" fmla="*/ 0 h 5740763"/>
              <a:gd name="connsiteX2-117" fmla="*/ 3692434 w 5514109"/>
              <a:gd name="connsiteY2-118" fmla="*/ 1045029 h 5740763"/>
              <a:gd name="connsiteX3-119" fmla="*/ 3169920 w 5514109"/>
              <a:gd name="connsiteY3-120" fmla="*/ 1045029 h 5740763"/>
              <a:gd name="connsiteX4-121" fmla="*/ 5514109 w 5514109"/>
              <a:gd name="connsiteY4-122" fmla="*/ 5740763 h 5740763"/>
              <a:gd name="connsiteX5-123" fmla="*/ 0 w 5514109"/>
              <a:gd name="connsiteY5-124" fmla="*/ 5732054 h 5740763"/>
              <a:gd name="connsiteX6-125" fmla="*/ 2124891 w 5514109"/>
              <a:gd name="connsiteY6-126" fmla="*/ 1045029 h 5740763"/>
              <a:gd name="connsiteX7-127" fmla="*/ 1602377 w 5514109"/>
              <a:gd name="connsiteY7-128" fmla="*/ 1045029 h 5740763"/>
              <a:gd name="connsiteX0-129" fmla="*/ 1602377 w 5412509"/>
              <a:gd name="connsiteY0-130" fmla="*/ 1045029 h 5740763"/>
              <a:gd name="connsiteX1-131" fmla="*/ 2647406 w 5412509"/>
              <a:gd name="connsiteY1-132" fmla="*/ 0 h 5740763"/>
              <a:gd name="connsiteX2-133" fmla="*/ 3692434 w 5412509"/>
              <a:gd name="connsiteY2-134" fmla="*/ 1045029 h 5740763"/>
              <a:gd name="connsiteX3-135" fmla="*/ 3169920 w 5412509"/>
              <a:gd name="connsiteY3-136" fmla="*/ 1045029 h 5740763"/>
              <a:gd name="connsiteX4-137" fmla="*/ 5412509 w 5412509"/>
              <a:gd name="connsiteY4-138" fmla="*/ 5740763 h 5740763"/>
              <a:gd name="connsiteX5-139" fmla="*/ 0 w 5412509"/>
              <a:gd name="connsiteY5-140" fmla="*/ 5732054 h 5740763"/>
              <a:gd name="connsiteX6-141" fmla="*/ 2124891 w 5412509"/>
              <a:gd name="connsiteY6-142" fmla="*/ 1045029 h 5740763"/>
              <a:gd name="connsiteX7-143" fmla="*/ 1602377 w 5412509"/>
              <a:gd name="connsiteY7-144" fmla="*/ 1045029 h 5740763"/>
              <a:gd name="connsiteX0-145" fmla="*/ 1602377 w 5200072"/>
              <a:gd name="connsiteY0-146" fmla="*/ 1045029 h 5740763"/>
              <a:gd name="connsiteX1-147" fmla="*/ 2647406 w 5200072"/>
              <a:gd name="connsiteY1-148" fmla="*/ 0 h 5740763"/>
              <a:gd name="connsiteX2-149" fmla="*/ 3692434 w 5200072"/>
              <a:gd name="connsiteY2-150" fmla="*/ 1045029 h 5740763"/>
              <a:gd name="connsiteX3-151" fmla="*/ 3169920 w 5200072"/>
              <a:gd name="connsiteY3-152" fmla="*/ 1045029 h 5740763"/>
              <a:gd name="connsiteX4-153" fmla="*/ 5200072 w 5200072"/>
              <a:gd name="connsiteY4-154" fmla="*/ 5740763 h 5740763"/>
              <a:gd name="connsiteX5-155" fmla="*/ 0 w 5200072"/>
              <a:gd name="connsiteY5-156" fmla="*/ 5732054 h 5740763"/>
              <a:gd name="connsiteX6-157" fmla="*/ 2124891 w 5200072"/>
              <a:gd name="connsiteY6-158" fmla="*/ 1045029 h 5740763"/>
              <a:gd name="connsiteX7-159" fmla="*/ 1602377 w 5200072"/>
              <a:gd name="connsiteY7-160" fmla="*/ 1045029 h 5740763"/>
              <a:gd name="connsiteX0-161" fmla="*/ 1602377 w 5320145"/>
              <a:gd name="connsiteY0-162" fmla="*/ 1045029 h 5740763"/>
              <a:gd name="connsiteX1-163" fmla="*/ 2647406 w 5320145"/>
              <a:gd name="connsiteY1-164" fmla="*/ 0 h 5740763"/>
              <a:gd name="connsiteX2-165" fmla="*/ 3692434 w 5320145"/>
              <a:gd name="connsiteY2-166" fmla="*/ 1045029 h 5740763"/>
              <a:gd name="connsiteX3-167" fmla="*/ 3169920 w 5320145"/>
              <a:gd name="connsiteY3-168" fmla="*/ 1045029 h 5740763"/>
              <a:gd name="connsiteX4-169" fmla="*/ 5320145 w 5320145"/>
              <a:gd name="connsiteY4-170" fmla="*/ 5740763 h 5740763"/>
              <a:gd name="connsiteX5-171" fmla="*/ 0 w 5320145"/>
              <a:gd name="connsiteY5-172" fmla="*/ 5732054 h 5740763"/>
              <a:gd name="connsiteX6-173" fmla="*/ 2124891 w 5320145"/>
              <a:gd name="connsiteY6-174" fmla="*/ 1045029 h 5740763"/>
              <a:gd name="connsiteX7-175" fmla="*/ 1602377 w 5320145"/>
              <a:gd name="connsiteY7-176" fmla="*/ 1045029 h 5740763"/>
              <a:gd name="connsiteX0-177" fmla="*/ 1602377 w 5320145"/>
              <a:gd name="connsiteY0-178" fmla="*/ 1045029 h 5740763"/>
              <a:gd name="connsiteX1-179" fmla="*/ 2647406 w 5320145"/>
              <a:gd name="connsiteY1-180" fmla="*/ 0 h 5740763"/>
              <a:gd name="connsiteX2-181" fmla="*/ 3692434 w 5320145"/>
              <a:gd name="connsiteY2-182" fmla="*/ 1045029 h 5740763"/>
              <a:gd name="connsiteX3-183" fmla="*/ 3169920 w 5320145"/>
              <a:gd name="connsiteY3-184" fmla="*/ 1045029 h 5740763"/>
              <a:gd name="connsiteX4-185" fmla="*/ 5320145 w 5320145"/>
              <a:gd name="connsiteY4-186" fmla="*/ 5740763 h 5740763"/>
              <a:gd name="connsiteX5-187" fmla="*/ 0 w 5320145"/>
              <a:gd name="connsiteY5-188" fmla="*/ 5732054 h 5740763"/>
              <a:gd name="connsiteX6-189" fmla="*/ 2124891 w 5320145"/>
              <a:gd name="connsiteY6-190" fmla="*/ 1045029 h 5740763"/>
              <a:gd name="connsiteX7-191" fmla="*/ 1602377 w 5320145"/>
              <a:gd name="connsiteY7-192" fmla="*/ 1045029 h 5740763"/>
              <a:gd name="connsiteX0-193" fmla="*/ 995099 w 4712867"/>
              <a:gd name="connsiteY0-194" fmla="*/ 1045029 h 5740763"/>
              <a:gd name="connsiteX1-195" fmla="*/ 2040128 w 4712867"/>
              <a:gd name="connsiteY1-196" fmla="*/ 0 h 5740763"/>
              <a:gd name="connsiteX2-197" fmla="*/ 3085156 w 4712867"/>
              <a:gd name="connsiteY2-198" fmla="*/ 1045029 h 5740763"/>
              <a:gd name="connsiteX3-199" fmla="*/ 2562642 w 4712867"/>
              <a:gd name="connsiteY3-200" fmla="*/ 1045029 h 5740763"/>
              <a:gd name="connsiteX4-201" fmla="*/ 4712867 w 4712867"/>
              <a:gd name="connsiteY4-202" fmla="*/ 5740763 h 5740763"/>
              <a:gd name="connsiteX5-203" fmla="*/ 0 w 4712867"/>
              <a:gd name="connsiteY5-204" fmla="*/ 4371211 h 5740763"/>
              <a:gd name="connsiteX6-205" fmla="*/ 1517613 w 4712867"/>
              <a:gd name="connsiteY6-206" fmla="*/ 1045029 h 5740763"/>
              <a:gd name="connsiteX7-207" fmla="*/ 995099 w 4712867"/>
              <a:gd name="connsiteY7-208" fmla="*/ 1045029 h 5740763"/>
              <a:gd name="connsiteX0-209" fmla="*/ 995099 w 4053907"/>
              <a:gd name="connsiteY0-210" fmla="*/ 1045029 h 4371211"/>
              <a:gd name="connsiteX1-211" fmla="*/ 2040128 w 4053907"/>
              <a:gd name="connsiteY1-212" fmla="*/ 0 h 4371211"/>
              <a:gd name="connsiteX2-213" fmla="*/ 3085156 w 4053907"/>
              <a:gd name="connsiteY2-214" fmla="*/ 1045029 h 4371211"/>
              <a:gd name="connsiteX3-215" fmla="*/ 2562642 w 4053907"/>
              <a:gd name="connsiteY3-216" fmla="*/ 1045029 h 4371211"/>
              <a:gd name="connsiteX4-217" fmla="*/ 4053907 w 4053907"/>
              <a:gd name="connsiteY4-218" fmla="*/ 4352148 h 4371211"/>
              <a:gd name="connsiteX5-219" fmla="*/ 0 w 4053907"/>
              <a:gd name="connsiteY5-220" fmla="*/ 4371211 h 4371211"/>
              <a:gd name="connsiteX6-221" fmla="*/ 1517613 w 4053907"/>
              <a:gd name="connsiteY6-222" fmla="*/ 1045029 h 4371211"/>
              <a:gd name="connsiteX7-223" fmla="*/ 995099 w 4053907"/>
              <a:gd name="connsiteY7-224" fmla="*/ 1045029 h 4371211"/>
              <a:gd name="connsiteX0-225" fmla="*/ 995099 w 4053907"/>
              <a:gd name="connsiteY0-226" fmla="*/ 1045029 h 4371211"/>
              <a:gd name="connsiteX1-227" fmla="*/ 2040128 w 4053907"/>
              <a:gd name="connsiteY1-228" fmla="*/ 0 h 4371211"/>
              <a:gd name="connsiteX2-229" fmla="*/ 3085156 w 4053907"/>
              <a:gd name="connsiteY2-230" fmla="*/ 1045029 h 4371211"/>
              <a:gd name="connsiteX3-231" fmla="*/ 2562642 w 4053907"/>
              <a:gd name="connsiteY3-232" fmla="*/ 1045029 h 4371211"/>
              <a:gd name="connsiteX4-233" fmla="*/ 4053907 w 4053907"/>
              <a:gd name="connsiteY4-234" fmla="*/ 4352148 h 4371211"/>
              <a:gd name="connsiteX5-235" fmla="*/ 0 w 4053907"/>
              <a:gd name="connsiteY5-236" fmla="*/ 4371211 h 4371211"/>
              <a:gd name="connsiteX6-237" fmla="*/ 1517613 w 4053907"/>
              <a:gd name="connsiteY6-238" fmla="*/ 1045029 h 4371211"/>
              <a:gd name="connsiteX7-239" fmla="*/ 995099 w 4053907"/>
              <a:gd name="connsiteY7-240" fmla="*/ 1045029 h 4371211"/>
              <a:gd name="connsiteX0-241" fmla="*/ 995099 w 4053907"/>
              <a:gd name="connsiteY0-242" fmla="*/ 1045029 h 4371211"/>
              <a:gd name="connsiteX1-243" fmla="*/ 2040128 w 4053907"/>
              <a:gd name="connsiteY1-244" fmla="*/ 0 h 4371211"/>
              <a:gd name="connsiteX2-245" fmla="*/ 3085156 w 4053907"/>
              <a:gd name="connsiteY2-246" fmla="*/ 1045029 h 4371211"/>
              <a:gd name="connsiteX3-247" fmla="*/ 2562642 w 4053907"/>
              <a:gd name="connsiteY3-248" fmla="*/ 1045029 h 4371211"/>
              <a:gd name="connsiteX4-249" fmla="*/ 4053907 w 4053907"/>
              <a:gd name="connsiteY4-250" fmla="*/ 4352148 h 4371211"/>
              <a:gd name="connsiteX5-251" fmla="*/ 0 w 4053907"/>
              <a:gd name="connsiteY5-252" fmla="*/ 4371211 h 4371211"/>
              <a:gd name="connsiteX6-253" fmla="*/ 1517613 w 4053907"/>
              <a:gd name="connsiteY6-254" fmla="*/ 1045029 h 4371211"/>
              <a:gd name="connsiteX7-255" fmla="*/ 995099 w 4053907"/>
              <a:gd name="connsiteY7-256" fmla="*/ 1045029 h 4371211"/>
              <a:gd name="connsiteX0-257" fmla="*/ 995099 w 4053907"/>
              <a:gd name="connsiteY0-258" fmla="*/ 1045029 h 4371211"/>
              <a:gd name="connsiteX1-259" fmla="*/ 2040128 w 4053907"/>
              <a:gd name="connsiteY1-260" fmla="*/ 0 h 4371211"/>
              <a:gd name="connsiteX2-261" fmla="*/ 3085156 w 4053907"/>
              <a:gd name="connsiteY2-262" fmla="*/ 1045029 h 4371211"/>
              <a:gd name="connsiteX3-263" fmla="*/ 2562642 w 4053907"/>
              <a:gd name="connsiteY3-264" fmla="*/ 1045029 h 4371211"/>
              <a:gd name="connsiteX4-265" fmla="*/ 4053907 w 4053907"/>
              <a:gd name="connsiteY4-266" fmla="*/ 4352148 h 4371211"/>
              <a:gd name="connsiteX5-267" fmla="*/ 0 w 4053907"/>
              <a:gd name="connsiteY5-268" fmla="*/ 4371211 h 4371211"/>
              <a:gd name="connsiteX6-269" fmla="*/ 1517613 w 4053907"/>
              <a:gd name="connsiteY6-270" fmla="*/ 1045029 h 4371211"/>
              <a:gd name="connsiteX7-271" fmla="*/ 995099 w 4053907"/>
              <a:gd name="connsiteY7-272" fmla="*/ 1045029 h 4371211"/>
              <a:gd name="connsiteX0-273" fmla="*/ 995099 w 4053907"/>
              <a:gd name="connsiteY0-274" fmla="*/ 1045029 h 4371211"/>
              <a:gd name="connsiteX1-275" fmla="*/ 2040128 w 4053907"/>
              <a:gd name="connsiteY1-276" fmla="*/ 0 h 4371211"/>
              <a:gd name="connsiteX2-277" fmla="*/ 3085156 w 4053907"/>
              <a:gd name="connsiteY2-278" fmla="*/ 1045029 h 4371211"/>
              <a:gd name="connsiteX3-279" fmla="*/ 2562642 w 4053907"/>
              <a:gd name="connsiteY3-280" fmla="*/ 1045029 h 4371211"/>
              <a:gd name="connsiteX4-281" fmla="*/ 4053907 w 4053907"/>
              <a:gd name="connsiteY4-282" fmla="*/ 4352148 h 4371211"/>
              <a:gd name="connsiteX5-283" fmla="*/ 0 w 4053907"/>
              <a:gd name="connsiteY5-284" fmla="*/ 4371211 h 4371211"/>
              <a:gd name="connsiteX6-285" fmla="*/ 1517613 w 4053907"/>
              <a:gd name="connsiteY6-286" fmla="*/ 1045029 h 4371211"/>
              <a:gd name="connsiteX7-287" fmla="*/ 995099 w 4053907"/>
              <a:gd name="connsiteY7-288" fmla="*/ 1045029 h 4371211"/>
              <a:gd name="connsiteX0-289" fmla="*/ 995099 w 4053907"/>
              <a:gd name="connsiteY0-290" fmla="*/ 1045029 h 4371211"/>
              <a:gd name="connsiteX1-291" fmla="*/ 2040128 w 4053907"/>
              <a:gd name="connsiteY1-292" fmla="*/ 0 h 4371211"/>
              <a:gd name="connsiteX2-293" fmla="*/ 3085156 w 4053907"/>
              <a:gd name="connsiteY2-294" fmla="*/ 1045029 h 4371211"/>
              <a:gd name="connsiteX3-295" fmla="*/ 2562642 w 4053907"/>
              <a:gd name="connsiteY3-296" fmla="*/ 1045029 h 4371211"/>
              <a:gd name="connsiteX4-297" fmla="*/ 4053907 w 4053907"/>
              <a:gd name="connsiteY4-298" fmla="*/ 4352148 h 4371211"/>
              <a:gd name="connsiteX5-299" fmla="*/ 0 w 4053907"/>
              <a:gd name="connsiteY5-300" fmla="*/ 4371211 h 4371211"/>
              <a:gd name="connsiteX6-301" fmla="*/ 1517613 w 4053907"/>
              <a:gd name="connsiteY6-302" fmla="*/ 1045029 h 4371211"/>
              <a:gd name="connsiteX7-303" fmla="*/ 995099 w 4053907"/>
              <a:gd name="connsiteY7-304" fmla="*/ 1045029 h 4371211"/>
              <a:gd name="connsiteX0-305" fmla="*/ 995099 w 4053907"/>
              <a:gd name="connsiteY0-306" fmla="*/ 1045029 h 4371211"/>
              <a:gd name="connsiteX1-307" fmla="*/ 2040128 w 4053907"/>
              <a:gd name="connsiteY1-308" fmla="*/ 0 h 4371211"/>
              <a:gd name="connsiteX2-309" fmla="*/ 3085156 w 4053907"/>
              <a:gd name="connsiteY2-310" fmla="*/ 1045029 h 4371211"/>
              <a:gd name="connsiteX3-311" fmla="*/ 2562642 w 4053907"/>
              <a:gd name="connsiteY3-312" fmla="*/ 1045029 h 4371211"/>
              <a:gd name="connsiteX4-313" fmla="*/ 4053907 w 4053907"/>
              <a:gd name="connsiteY4-314" fmla="*/ 4352148 h 4371211"/>
              <a:gd name="connsiteX5-315" fmla="*/ 0 w 4053907"/>
              <a:gd name="connsiteY5-316" fmla="*/ 4371211 h 4371211"/>
              <a:gd name="connsiteX6-317" fmla="*/ 1517613 w 4053907"/>
              <a:gd name="connsiteY6-318" fmla="*/ 1045029 h 4371211"/>
              <a:gd name="connsiteX7-319" fmla="*/ 995099 w 4053907"/>
              <a:gd name="connsiteY7-320" fmla="*/ 1045029 h 43712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4053907" h="4371211">
                <a:moveTo>
                  <a:pt x="995099" y="1045029"/>
                </a:moveTo>
                <a:lnTo>
                  <a:pt x="2040128" y="0"/>
                </a:lnTo>
                <a:lnTo>
                  <a:pt x="3085156" y="1045029"/>
                </a:lnTo>
                <a:lnTo>
                  <a:pt x="2562642" y="1045029"/>
                </a:lnTo>
                <a:cubicBezTo>
                  <a:pt x="2963633" y="2515357"/>
                  <a:pt x="3204832" y="2854196"/>
                  <a:pt x="4053907" y="4352148"/>
                </a:cubicBezTo>
                <a:lnTo>
                  <a:pt x="0" y="4371211"/>
                </a:lnTo>
                <a:cubicBezTo>
                  <a:pt x="875180" y="2974332"/>
                  <a:pt x="1202855" y="2328806"/>
                  <a:pt x="1517613" y="1045029"/>
                </a:cubicBezTo>
                <a:lnTo>
                  <a:pt x="995099" y="1045029"/>
                </a:lnTo>
                <a:close/>
              </a:path>
            </a:pathLst>
          </a:custGeom>
          <a:gradFill flip="none" rotWithShape="1">
            <a:gsLst>
              <a:gs pos="0">
                <a:schemeClr val="accent2">
                  <a:lumMod val="40000"/>
                  <a:lumOff val="60000"/>
                  <a:alpha val="0"/>
                </a:schemeClr>
              </a:gs>
              <a:gs pos="100000">
                <a:schemeClr val="accent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0"/>
          <p:cNvSpPr/>
          <p:nvPr/>
        </p:nvSpPr>
        <p:spPr>
          <a:xfrm>
            <a:off x="4437514" y="2874337"/>
            <a:ext cx="3381626" cy="917770"/>
          </a:xfrm>
          <a:prstGeom prst="ellipse">
            <a:avLst/>
          </a:prstGeom>
          <a:noFill/>
          <a:ln w="25400">
            <a:gradFill>
              <a:gsLst>
                <a:gs pos="16000">
                  <a:schemeClr val="accent1">
                    <a:alpha val="0"/>
                  </a:schemeClr>
                </a:gs>
                <a:gs pos="74000">
                  <a:schemeClr val="accent1">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sym typeface="Arial" panose="020B0604020202020204" pitchFamily="34" charset="0"/>
            </a:endParaRPr>
          </a:p>
        </p:txBody>
      </p:sp>
      <p:sp>
        <p:nvSpPr>
          <p:cNvPr id="320" name="0"/>
          <p:cNvSpPr/>
          <p:nvPr/>
        </p:nvSpPr>
        <p:spPr>
          <a:xfrm>
            <a:off x="3816365" y="4334226"/>
            <a:ext cx="4623926" cy="1254929"/>
          </a:xfrm>
          <a:prstGeom prst="ellipse">
            <a:avLst/>
          </a:prstGeom>
          <a:noFill/>
          <a:ln w="25400">
            <a:gradFill>
              <a:gsLst>
                <a:gs pos="16000">
                  <a:schemeClr val="accent2">
                    <a:alpha val="0"/>
                  </a:schemeClr>
                </a:gs>
                <a:gs pos="74000">
                  <a:schemeClr val="accent2">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sym typeface="Arial" panose="020B0604020202020204" pitchFamily="34" charset="0"/>
            </a:endParaRPr>
          </a:p>
        </p:txBody>
      </p:sp>
      <p:pic>
        <p:nvPicPr>
          <p:cNvPr id="321" name="图片 320"/>
          <p:cNvPicPr/>
          <p:nvPr/>
        </p:nvPicPr>
        <p:blipFill>
          <a:blip r:embed="rId2"/>
          <a:stretch>
            <a:fillRect/>
          </a:stretch>
        </p:blipFill>
        <p:spPr>
          <a:xfrm>
            <a:off x="5683" y="3564557"/>
            <a:ext cx="6303226" cy="3293442"/>
          </a:xfrm>
          <a:prstGeom prst="rect">
            <a:avLst/>
          </a:prstGeom>
        </p:spPr>
      </p:pic>
      <p:pic>
        <p:nvPicPr>
          <p:cNvPr id="322" name="图片 321"/>
          <p:cNvPicPr>
            <a:picLocks noChangeAspect="1"/>
          </p:cNvPicPr>
          <p:nvPr/>
        </p:nvPicPr>
        <p:blipFill>
          <a:blip r:embed="rId3"/>
          <a:srcRect r="61240" b="58901"/>
          <a:stretch>
            <a:fillRect/>
          </a:stretch>
        </p:blipFill>
        <p:spPr>
          <a:xfrm>
            <a:off x="7819140" y="3571169"/>
            <a:ext cx="4370444" cy="3286829"/>
          </a:xfrm>
          <a:prstGeom prst="rect">
            <a:avLst/>
          </a:prstGeom>
        </p:spPr>
      </p:pic>
    </p:spTree>
  </p:cSld>
  <p:clrMapOvr>
    <a:masterClrMapping/>
  </p:clrMapOvr>
  <p:timing>
    <p:tnLst>
      <p:par>
        <p:cTn id="1" dur="indefinite" restart="never" nodeType="tmRoot">
          <p:childTnLst>
            <p:seq concurrent="0"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cond evt="onPrev" delay="0"/>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65" name=""/>
        <p:cNvGrpSpPr/>
        <p:nvPr/>
      </p:nvGrpSpPr>
      <p:grpSpPr>
        <a:xfrm>
          <a:off x="0" y="0"/>
          <a:ext cx="0" cy="0"/>
          <a:chOff x="0" y="0"/>
          <a:chExt cx="0" cy="0"/>
        </a:xfrm>
      </p:grpSpPr>
      <p:pic>
        <p:nvPicPr>
          <p:cNvPr id="466"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467" name="直接连接符 3"/>
          <p:cNvCxnSpPr/>
          <p:nvPr/>
        </p:nvCxnSpPr>
        <p:spPr>
          <a:xfrm>
            <a:off x="2146300" y="638907"/>
            <a:ext cx="9602788"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468" name="文本框 2"/>
          <p:cNvSpPr txBox="1"/>
          <p:nvPr/>
        </p:nvSpPr>
        <p:spPr>
          <a:xfrm>
            <a:off x="455613" y="454025"/>
            <a:ext cx="2330450" cy="393700"/>
          </a:xfrm>
          <a:prstGeom prst="rect">
            <a:avLst/>
          </a:prstGeom>
          <a:noFill/>
        </p:spPr>
        <p:txBody>
          <a:bodyPr wrap="square" rtlCol="0">
            <a:spAutoFit/>
          </a:bodyPr>
          <a:lstStyle/>
          <a:p>
            <a:r>
              <a:rPr lang="zh-CN" sz="2000" b="1">
                <a:solidFill>
                  <a:schemeClr val="accent1">
                    <a:alpha val="100000"/>
                  </a:schemeClr>
                </a:solidFill>
                <a:latin typeface="思源黑体 CN Bold"/>
                <a:ea typeface="思源黑体 CN Bold"/>
                <a:cs typeface="思源黑体 CN Regular"/>
              </a:rPr>
              <a:t>项目背景</a:t>
            </a:r>
            <a:endParaRPr lang="zh-CN" sz="2000" b="1">
              <a:solidFill>
                <a:schemeClr val="accent1">
                  <a:alpha val="100000"/>
                </a:schemeClr>
              </a:solidFill>
              <a:latin typeface="思源黑体 CN Bold"/>
              <a:ea typeface="思源黑体 CN Bold"/>
              <a:cs typeface="思源黑体 CN Regular"/>
            </a:endParaRPr>
          </a:p>
        </p:txBody>
      </p:sp>
      <p:sp>
        <p:nvSpPr>
          <p:cNvPr id="469" name="0"/>
          <p:cNvSpPr/>
          <p:nvPr/>
        </p:nvSpPr>
        <p:spPr bwMode="auto">
          <a:xfrm>
            <a:off x="4053342" y="3661712"/>
            <a:ext cx="1350111" cy="1042790"/>
          </a:xfrm>
          <a:custGeom>
            <a:avLst/>
            <a:gdLst>
              <a:gd name="T0" fmla="*/ 732 w 738"/>
              <a:gd name="T1" fmla="*/ 413 h 571"/>
              <a:gd name="T2" fmla="*/ 574 w 738"/>
              <a:gd name="T3" fmla="*/ 23 h 571"/>
              <a:gd name="T4" fmla="*/ 537 w 738"/>
              <a:gd name="T5" fmla="*/ 2 h 571"/>
              <a:gd name="T6" fmla="*/ 121 w 738"/>
              <a:gd name="T7" fmla="*/ 59 h 571"/>
              <a:gd name="T8" fmla="*/ 92 w 738"/>
              <a:gd name="T9" fmla="*/ 86 h 571"/>
              <a:gd name="T10" fmla="*/ 108 w 738"/>
              <a:gd name="T11" fmla="*/ 124 h 571"/>
              <a:gd name="T12" fmla="*/ 195 w 738"/>
              <a:gd name="T13" fmla="*/ 174 h 571"/>
              <a:gd name="T14" fmla="*/ 6 w 738"/>
              <a:gd name="T15" fmla="*/ 520 h 571"/>
              <a:gd name="T16" fmla="*/ 7 w 738"/>
              <a:gd name="T17" fmla="*/ 554 h 571"/>
              <a:gd name="T18" fmla="*/ 37 w 738"/>
              <a:gd name="T19" fmla="*/ 571 h 571"/>
              <a:gd name="T20" fmla="*/ 479 w 738"/>
              <a:gd name="T21" fmla="*/ 571 h 571"/>
              <a:gd name="T22" fmla="*/ 509 w 738"/>
              <a:gd name="T23" fmla="*/ 554 h 571"/>
              <a:gd name="T24" fmla="*/ 597 w 738"/>
              <a:gd name="T25" fmla="*/ 406 h 571"/>
              <a:gd name="T26" fmla="*/ 683 w 738"/>
              <a:gd name="T27" fmla="*/ 456 h 571"/>
              <a:gd name="T28" fmla="*/ 723 w 738"/>
              <a:gd name="T29" fmla="*/ 452 h 571"/>
              <a:gd name="T30" fmla="*/ 732 w 738"/>
              <a:gd name="T31" fmla="*/ 41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8" h="571">
                <a:moveTo>
                  <a:pt x="732" y="413"/>
                </a:moveTo>
                <a:cubicBezTo>
                  <a:pt x="574" y="23"/>
                  <a:pt x="574" y="23"/>
                  <a:pt x="574" y="23"/>
                </a:cubicBezTo>
                <a:cubicBezTo>
                  <a:pt x="568" y="8"/>
                  <a:pt x="553" y="0"/>
                  <a:pt x="537" y="2"/>
                </a:cubicBezTo>
                <a:cubicBezTo>
                  <a:pt x="121" y="59"/>
                  <a:pt x="121" y="59"/>
                  <a:pt x="121" y="59"/>
                </a:cubicBezTo>
                <a:cubicBezTo>
                  <a:pt x="107" y="61"/>
                  <a:pt x="95" y="72"/>
                  <a:pt x="92" y="86"/>
                </a:cubicBezTo>
                <a:cubicBezTo>
                  <a:pt x="88" y="100"/>
                  <a:pt x="95" y="116"/>
                  <a:pt x="108" y="124"/>
                </a:cubicBezTo>
                <a:cubicBezTo>
                  <a:pt x="195" y="174"/>
                  <a:pt x="195" y="174"/>
                  <a:pt x="195" y="174"/>
                </a:cubicBezTo>
                <a:cubicBezTo>
                  <a:pt x="6" y="520"/>
                  <a:pt x="6" y="520"/>
                  <a:pt x="6" y="520"/>
                </a:cubicBezTo>
                <a:cubicBezTo>
                  <a:pt x="0" y="530"/>
                  <a:pt x="1" y="543"/>
                  <a:pt x="7" y="554"/>
                </a:cubicBezTo>
                <a:cubicBezTo>
                  <a:pt x="13" y="564"/>
                  <a:pt x="24" y="571"/>
                  <a:pt x="37" y="571"/>
                </a:cubicBezTo>
                <a:cubicBezTo>
                  <a:pt x="479" y="571"/>
                  <a:pt x="479" y="571"/>
                  <a:pt x="479" y="571"/>
                </a:cubicBezTo>
                <a:cubicBezTo>
                  <a:pt x="491" y="571"/>
                  <a:pt x="502" y="564"/>
                  <a:pt x="509" y="554"/>
                </a:cubicBezTo>
                <a:cubicBezTo>
                  <a:pt x="597" y="406"/>
                  <a:pt x="597" y="406"/>
                  <a:pt x="597" y="406"/>
                </a:cubicBezTo>
                <a:cubicBezTo>
                  <a:pt x="683" y="456"/>
                  <a:pt x="683" y="456"/>
                  <a:pt x="683" y="456"/>
                </a:cubicBezTo>
                <a:cubicBezTo>
                  <a:pt x="696" y="463"/>
                  <a:pt x="712" y="461"/>
                  <a:pt x="723" y="452"/>
                </a:cubicBezTo>
                <a:cubicBezTo>
                  <a:pt x="734" y="442"/>
                  <a:pt x="738" y="426"/>
                  <a:pt x="732" y="413"/>
                </a:cubicBezTo>
                <a:close/>
              </a:path>
            </a:pathLst>
          </a:custGeom>
          <a:solidFill>
            <a:schemeClr val="accent1">
              <a:lumMod val="20000"/>
              <a:lumOff val="80000"/>
            </a:schemeClr>
          </a:solidFill>
          <a:ln>
            <a:noFill/>
          </a:ln>
        </p:spPr>
        <p:txBody>
          <a:bodyPr anchor="ctr"/>
          <a:lstStyle/>
          <a:p>
            <a:pPr algn="ctr"/>
            <a:endParaRPr sz="2000"/>
          </a:p>
        </p:txBody>
      </p:sp>
      <p:sp>
        <p:nvSpPr>
          <p:cNvPr id="470" name="0"/>
          <p:cNvSpPr/>
          <p:nvPr/>
        </p:nvSpPr>
        <p:spPr bwMode="auto">
          <a:xfrm>
            <a:off x="4052028" y="4578421"/>
            <a:ext cx="1481444" cy="801135"/>
          </a:xfrm>
          <a:custGeom>
            <a:avLst/>
            <a:gdLst>
              <a:gd name="T0" fmla="*/ 775 w 810"/>
              <a:gd name="T1" fmla="*/ 0 h 438"/>
              <a:gd name="T2" fmla="*/ 38 w 810"/>
              <a:gd name="T3" fmla="*/ 0 h 438"/>
              <a:gd name="T4" fmla="*/ 6 w 810"/>
              <a:gd name="T5" fmla="*/ 20 h 438"/>
              <a:gd name="T6" fmla="*/ 12 w 810"/>
              <a:gd name="T7" fmla="*/ 57 h 438"/>
              <a:gd name="T8" fmla="*/ 344 w 810"/>
              <a:gd name="T9" fmla="*/ 426 h 438"/>
              <a:gd name="T10" fmla="*/ 369 w 810"/>
              <a:gd name="T11" fmla="*/ 438 h 438"/>
              <a:gd name="T12" fmla="*/ 775 w 810"/>
              <a:gd name="T13" fmla="*/ 438 h 438"/>
              <a:gd name="T14" fmla="*/ 810 w 810"/>
              <a:gd name="T15" fmla="*/ 403 h 438"/>
              <a:gd name="T16" fmla="*/ 810 w 810"/>
              <a:gd name="T17" fmla="*/ 34 h 438"/>
              <a:gd name="T18" fmla="*/ 775 w 810"/>
              <a:gd name="T19"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0" h="438">
                <a:moveTo>
                  <a:pt x="775" y="0"/>
                </a:moveTo>
                <a:cubicBezTo>
                  <a:pt x="38" y="0"/>
                  <a:pt x="38" y="0"/>
                  <a:pt x="38" y="0"/>
                </a:cubicBezTo>
                <a:cubicBezTo>
                  <a:pt x="24" y="0"/>
                  <a:pt x="12" y="8"/>
                  <a:pt x="6" y="20"/>
                </a:cubicBezTo>
                <a:cubicBezTo>
                  <a:pt x="0" y="33"/>
                  <a:pt x="3" y="47"/>
                  <a:pt x="12" y="57"/>
                </a:cubicBezTo>
                <a:cubicBezTo>
                  <a:pt x="344" y="426"/>
                  <a:pt x="344" y="426"/>
                  <a:pt x="344" y="426"/>
                </a:cubicBezTo>
                <a:cubicBezTo>
                  <a:pt x="350" y="433"/>
                  <a:pt x="360" y="438"/>
                  <a:pt x="369" y="438"/>
                </a:cubicBezTo>
                <a:cubicBezTo>
                  <a:pt x="775" y="438"/>
                  <a:pt x="775" y="438"/>
                  <a:pt x="775" y="438"/>
                </a:cubicBezTo>
                <a:cubicBezTo>
                  <a:pt x="794" y="438"/>
                  <a:pt x="810" y="422"/>
                  <a:pt x="810" y="403"/>
                </a:cubicBezTo>
                <a:cubicBezTo>
                  <a:pt x="810" y="34"/>
                  <a:pt x="810" y="34"/>
                  <a:pt x="810" y="34"/>
                </a:cubicBezTo>
                <a:cubicBezTo>
                  <a:pt x="810" y="15"/>
                  <a:pt x="794" y="0"/>
                  <a:pt x="775" y="0"/>
                </a:cubicBezTo>
                <a:close/>
              </a:path>
            </a:pathLst>
          </a:cu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sz="2400" b="1">
              <a:solidFill>
                <a:schemeClr val="bg1"/>
              </a:solidFill>
            </a:endParaRPr>
          </a:p>
        </p:txBody>
      </p:sp>
      <p:sp>
        <p:nvSpPr>
          <p:cNvPr id="471" name="0"/>
          <p:cNvSpPr/>
          <p:nvPr/>
        </p:nvSpPr>
        <p:spPr bwMode="auto">
          <a:xfrm>
            <a:off x="5806647" y="1619473"/>
            <a:ext cx="1289697" cy="1431538"/>
          </a:xfrm>
          <a:custGeom>
            <a:avLst/>
            <a:gdLst>
              <a:gd name="T0" fmla="*/ 696 w 705"/>
              <a:gd name="T1" fmla="*/ 380 h 784"/>
              <a:gd name="T2" fmla="*/ 658 w 705"/>
              <a:gd name="T3" fmla="*/ 368 h 784"/>
              <a:gd name="T4" fmla="*/ 562 w 705"/>
              <a:gd name="T5" fmla="*/ 398 h 784"/>
              <a:gd name="T6" fmla="*/ 435 w 705"/>
              <a:gd name="T7" fmla="*/ 25 h 784"/>
              <a:gd name="T8" fmla="*/ 409 w 705"/>
              <a:gd name="T9" fmla="*/ 2 h 784"/>
              <a:gd name="T10" fmla="*/ 376 w 705"/>
              <a:gd name="T11" fmla="*/ 13 h 784"/>
              <a:gd name="T12" fmla="*/ 77 w 705"/>
              <a:gd name="T13" fmla="*/ 339 h 784"/>
              <a:gd name="T14" fmla="*/ 70 w 705"/>
              <a:gd name="T15" fmla="*/ 372 h 784"/>
              <a:gd name="T16" fmla="*/ 119 w 705"/>
              <a:gd name="T17" fmla="*/ 538 h 784"/>
              <a:gd name="T18" fmla="*/ 25 w 705"/>
              <a:gd name="T19" fmla="*/ 567 h 784"/>
              <a:gd name="T20" fmla="*/ 0 w 705"/>
              <a:gd name="T21" fmla="*/ 599 h 784"/>
              <a:gd name="T22" fmla="*/ 23 w 705"/>
              <a:gd name="T23" fmla="*/ 633 h 784"/>
              <a:gd name="T24" fmla="*/ 417 w 705"/>
              <a:gd name="T25" fmla="*/ 779 h 784"/>
              <a:gd name="T26" fmla="*/ 458 w 705"/>
              <a:gd name="T27" fmla="*/ 766 h 784"/>
              <a:gd name="T28" fmla="*/ 697 w 705"/>
              <a:gd name="T29" fmla="*/ 420 h 784"/>
              <a:gd name="T30" fmla="*/ 696 w 705"/>
              <a:gd name="T31" fmla="*/ 38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5" h="784">
                <a:moveTo>
                  <a:pt x="696" y="380"/>
                </a:moveTo>
                <a:cubicBezTo>
                  <a:pt x="687" y="368"/>
                  <a:pt x="672" y="363"/>
                  <a:pt x="658" y="368"/>
                </a:cubicBezTo>
                <a:cubicBezTo>
                  <a:pt x="562" y="398"/>
                  <a:pt x="562" y="398"/>
                  <a:pt x="562" y="398"/>
                </a:cubicBezTo>
                <a:cubicBezTo>
                  <a:pt x="435" y="25"/>
                  <a:pt x="435" y="25"/>
                  <a:pt x="435" y="25"/>
                </a:cubicBezTo>
                <a:cubicBezTo>
                  <a:pt x="431" y="13"/>
                  <a:pt x="421" y="5"/>
                  <a:pt x="409" y="2"/>
                </a:cubicBezTo>
                <a:cubicBezTo>
                  <a:pt x="397" y="0"/>
                  <a:pt x="385" y="4"/>
                  <a:pt x="376" y="13"/>
                </a:cubicBezTo>
                <a:cubicBezTo>
                  <a:pt x="77" y="339"/>
                  <a:pt x="77" y="339"/>
                  <a:pt x="77" y="339"/>
                </a:cubicBezTo>
                <a:cubicBezTo>
                  <a:pt x="69" y="348"/>
                  <a:pt x="66" y="361"/>
                  <a:pt x="70" y="372"/>
                </a:cubicBezTo>
                <a:cubicBezTo>
                  <a:pt x="119" y="538"/>
                  <a:pt x="119" y="538"/>
                  <a:pt x="119" y="538"/>
                </a:cubicBezTo>
                <a:cubicBezTo>
                  <a:pt x="25" y="567"/>
                  <a:pt x="25" y="567"/>
                  <a:pt x="25" y="567"/>
                </a:cubicBezTo>
                <a:cubicBezTo>
                  <a:pt x="11" y="572"/>
                  <a:pt x="1" y="584"/>
                  <a:pt x="0" y="599"/>
                </a:cubicBezTo>
                <a:cubicBezTo>
                  <a:pt x="0" y="614"/>
                  <a:pt x="9" y="627"/>
                  <a:pt x="23" y="633"/>
                </a:cubicBezTo>
                <a:cubicBezTo>
                  <a:pt x="417" y="779"/>
                  <a:pt x="417" y="779"/>
                  <a:pt x="417" y="779"/>
                </a:cubicBezTo>
                <a:cubicBezTo>
                  <a:pt x="432" y="784"/>
                  <a:pt x="449" y="779"/>
                  <a:pt x="458" y="766"/>
                </a:cubicBezTo>
                <a:cubicBezTo>
                  <a:pt x="697" y="420"/>
                  <a:pt x="697" y="420"/>
                  <a:pt x="697" y="420"/>
                </a:cubicBezTo>
                <a:cubicBezTo>
                  <a:pt x="705" y="408"/>
                  <a:pt x="705" y="392"/>
                  <a:pt x="696" y="380"/>
                </a:cubicBezTo>
                <a:close/>
              </a:path>
            </a:pathLst>
          </a:custGeom>
          <a:solidFill>
            <a:schemeClr val="accent1">
              <a:lumMod val="20000"/>
              <a:lumOff val="80000"/>
            </a:schemeClr>
          </a:solidFill>
          <a:ln>
            <a:noFill/>
          </a:ln>
        </p:spPr>
        <p:txBody>
          <a:bodyPr anchor="ctr"/>
          <a:lstStyle/>
          <a:p>
            <a:pPr algn="ctr"/>
            <a:endParaRPr sz="2000" dirty="0"/>
          </a:p>
        </p:txBody>
      </p:sp>
      <p:sp>
        <p:nvSpPr>
          <p:cNvPr id="472" name="0"/>
          <p:cNvSpPr/>
          <p:nvPr/>
        </p:nvSpPr>
        <p:spPr bwMode="auto">
          <a:xfrm>
            <a:off x="5063297" y="1612906"/>
            <a:ext cx="1545799" cy="1134724"/>
          </a:xfrm>
          <a:custGeom>
            <a:avLst/>
            <a:gdLst>
              <a:gd name="T0" fmla="*/ 840 w 845"/>
              <a:gd name="T1" fmla="*/ 25 h 621"/>
              <a:gd name="T2" fmla="*/ 808 w 845"/>
              <a:gd name="T3" fmla="*/ 4 h 621"/>
              <a:gd name="T4" fmla="*/ 312 w 845"/>
              <a:gd name="T5" fmla="*/ 0 h 621"/>
              <a:gd name="T6" fmla="*/ 286 w 845"/>
              <a:gd name="T7" fmla="*/ 11 h 621"/>
              <a:gd name="T8" fmla="*/ 12 w 845"/>
              <a:gd name="T9" fmla="*/ 310 h 621"/>
              <a:gd name="T10" fmla="*/ 14 w 845"/>
              <a:gd name="T11" fmla="*/ 359 h 621"/>
              <a:gd name="T12" fmla="*/ 286 w 845"/>
              <a:gd name="T13" fmla="*/ 608 h 621"/>
              <a:gd name="T14" fmla="*/ 335 w 845"/>
              <a:gd name="T15" fmla="*/ 606 h 621"/>
              <a:gd name="T16" fmla="*/ 833 w 845"/>
              <a:gd name="T17" fmla="*/ 62 h 621"/>
              <a:gd name="T18" fmla="*/ 840 w 845"/>
              <a:gd name="T19" fmla="*/ 25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5" h="621">
                <a:moveTo>
                  <a:pt x="840" y="25"/>
                </a:moveTo>
                <a:cubicBezTo>
                  <a:pt x="834" y="13"/>
                  <a:pt x="822" y="5"/>
                  <a:pt x="808" y="4"/>
                </a:cubicBezTo>
                <a:cubicBezTo>
                  <a:pt x="312" y="0"/>
                  <a:pt x="312" y="0"/>
                  <a:pt x="312" y="0"/>
                </a:cubicBezTo>
                <a:cubicBezTo>
                  <a:pt x="302" y="0"/>
                  <a:pt x="293" y="4"/>
                  <a:pt x="286" y="11"/>
                </a:cubicBezTo>
                <a:cubicBezTo>
                  <a:pt x="12" y="310"/>
                  <a:pt x="12" y="310"/>
                  <a:pt x="12" y="310"/>
                </a:cubicBezTo>
                <a:cubicBezTo>
                  <a:pt x="0" y="324"/>
                  <a:pt x="0" y="346"/>
                  <a:pt x="14" y="359"/>
                </a:cubicBezTo>
                <a:cubicBezTo>
                  <a:pt x="286" y="608"/>
                  <a:pt x="286" y="608"/>
                  <a:pt x="286" y="608"/>
                </a:cubicBezTo>
                <a:cubicBezTo>
                  <a:pt x="300" y="621"/>
                  <a:pt x="322" y="620"/>
                  <a:pt x="335" y="606"/>
                </a:cubicBezTo>
                <a:cubicBezTo>
                  <a:pt x="833" y="62"/>
                  <a:pt x="833" y="62"/>
                  <a:pt x="833" y="62"/>
                </a:cubicBezTo>
                <a:cubicBezTo>
                  <a:pt x="843" y="52"/>
                  <a:pt x="845" y="38"/>
                  <a:pt x="840" y="25"/>
                </a:cubicBezTo>
                <a:close/>
              </a:path>
            </a:pathLst>
          </a:cu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sz="2400" b="1">
              <a:solidFill>
                <a:schemeClr val="bg1"/>
              </a:solidFill>
            </a:endParaRPr>
          </a:p>
        </p:txBody>
      </p:sp>
      <p:sp>
        <p:nvSpPr>
          <p:cNvPr id="473" name="0"/>
          <p:cNvSpPr/>
          <p:nvPr/>
        </p:nvSpPr>
        <p:spPr bwMode="auto">
          <a:xfrm>
            <a:off x="6430482" y="4302620"/>
            <a:ext cx="1388198" cy="1351425"/>
          </a:xfrm>
          <a:custGeom>
            <a:avLst/>
            <a:gdLst>
              <a:gd name="T0" fmla="*/ 753 w 759"/>
              <a:gd name="T1" fmla="*/ 540 h 739"/>
              <a:gd name="T2" fmla="*/ 532 w 759"/>
              <a:gd name="T3" fmla="*/ 157 h 739"/>
              <a:gd name="T4" fmla="*/ 502 w 759"/>
              <a:gd name="T5" fmla="*/ 139 h 739"/>
              <a:gd name="T6" fmla="*/ 330 w 759"/>
              <a:gd name="T7" fmla="*/ 137 h 739"/>
              <a:gd name="T8" fmla="*/ 330 w 759"/>
              <a:gd name="T9" fmla="*/ 38 h 739"/>
              <a:gd name="T10" fmla="*/ 308 w 759"/>
              <a:gd name="T11" fmla="*/ 5 h 739"/>
              <a:gd name="T12" fmla="*/ 268 w 759"/>
              <a:gd name="T13" fmla="*/ 16 h 739"/>
              <a:gd name="T14" fmla="*/ 10 w 759"/>
              <a:gd name="T15" fmla="*/ 348 h 739"/>
              <a:gd name="T16" fmla="*/ 10 w 759"/>
              <a:gd name="T17" fmla="*/ 391 h 739"/>
              <a:gd name="T18" fmla="*/ 268 w 759"/>
              <a:gd name="T19" fmla="*/ 723 h 739"/>
              <a:gd name="T20" fmla="*/ 306 w 759"/>
              <a:gd name="T21" fmla="*/ 734 h 739"/>
              <a:gd name="T22" fmla="*/ 330 w 759"/>
              <a:gd name="T23" fmla="*/ 701 h 739"/>
              <a:gd name="T24" fmla="*/ 330 w 759"/>
              <a:gd name="T25" fmla="*/ 601 h 739"/>
              <a:gd name="T26" fmla="*/ 724 w 759"/>
              <a:gd name="T27" fmla="*/ 592 h 739"/>
              <a:gd name="T28" fmla="*/ 753 w 759"/>
              <a:gd name="T29" fmla="*/ 574 h 739"/>
              <a:gd name="T30" fmla="*/ 753 w 759"/>
              <a:gd name="T31" fmla="*/ 54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9" h="739">
                <a:moveTo>
                  <a:pt x="753" y="540"/>
                </a:moveTo>
                <a:cubicBezTo>
                  <a:pt x="532" y="157"/>
                  <a:pt x="532" y="157"/>
                  <a:pt x="532" y="157"/>
                </a:cubicBezTo>
                <a:cubicBezTo>
                  <a:pt x="526" y="146"/>
                  <a:pt x="514" y="140"/>
                  <a:pt x="502" y="139"/>
                </a:cubicBezTo>
                <a:cubicBezTo>
                  <a:pt x="330" y="137"/>
                  <a:pt x="330" y="137"/>
                  <a:pt x="330" y="137"/>
                </a:cubicBezTo>
                <a:cubicBezTo>
                  <a:pt x="330" y="38"/>
                  <a:pt x="330" y="38"/>
                  <a:pt x="330" y="38"/>
                </a:cubicBezTo>
                <a:cubicBezTo>
                  <a:pt x="330" y="24"/>
                  <a:pt x="321" y="11"/>
                  <a:pt x="308" y="5"/>
                </a:cubicBezTo>
                <a:cubicBezTo>
                  <a:pt x="294" y="0"/>
                  <a:pt x="277" y="5"/>
                  <a:pt x="268" y="16"/>
                </a:cubicBezTo>
                <a:cubicBezTo>
                  <a:pt x="10" y="348"/>
                  <a:pt x="10" y="348"/>
                  <a:pt x="10" y="348"/>
                </a:cubicBezTo>
                <a:cubicBezTo>
                  <a:pt x="0" y="361"/>
                  <a:pt x="0" y="378"/>
                  <a:pt x="10" y="391"/>
                </a:cubicBezTo>
                <a:cubicBezTo>
                  <a:pt x="268" y="723"/>
                  <a:pt x="268" y="723"/>
                  <a:pt x="268" y="723"/>
                </a:cubicBezTo>
                <a:cubicBezTo>
                  <a:pt x="277" y="734"/>
                  <a:pt x="293" y="739"/>
                  <a:pt x="306" y="734"/>
                </a:cubicBezTo>
                <a:cubicBezTo>
                  <a:pt x="320" y="730"/>
                  <a:pt x="330" y="716"/>
                  <a:pt x="330" y="701"/>
                </a:cubicBezTo>
                <a:cubicBezTo>
                  <a:pt x="330" y="601"/>
                  <a:pt x="330" y="601"/>
                  <a:pt x="330" y="601"/>
                </a:cubicBezTo>
                <a:cubicBezTo>
                  <a:pt x="724" y="592"/>
                  <a:pt x="724" y="592"/>
                  <a:pt x="724" y="592"/>
                </a:cubicBezTo>
                <a:cubicBezTo>
                  <a:pt x="736" y="591"/>
                  <a:pt x="747" y="585"/>
                  <a:pt x="753" y="574"/>
                </a:cubicBezTo>
                <a:cubicBezTo>
                  <a:pt x="759" y="564"/>
                  <a:pt x="759" y="551"/>
                  <a:pt x="753" y="540"/>
                </a:cubicBezTo>
                <a:close/>
              </a:path>
            </a:pathLst>
          </a:custGeom>
          <a:solidFill>
            <a:schemeClr val="accent2">
              <a:lumMod val="20000"/>
              <a:lumOff val="80000"/>
            </a:schemeClr>
          </a:solidFill>
          <a:ln>
            <a:noFill/>
          </a:ln>
        </p:spPr>
        <p:txBody>
          <a:bodyPr anchor="ctr"/>
          <a:lstStyle/>
          <a:p>
            <a:pPr algn="ctr"/>
            <a:endParaRPr sz="2000" dirty="0"/>
          </a:p>
        </p:txBody>
      </p:sp>
      <p:sp>
        <p:nvSpPr>
          <p:cNvPr id="474" name="0"/>
          <p:cNvSpPr/>
          <p:nvPr/>
        </p:nvSpPr>
        <p:spPr bwMode="auto">
          <a:xfrm>
            <a:off x="7007036" y="3745766"/>
            <a:ext cx="1091384" cy="1639045"/>
          </a:xfrm>
          <a:custGeom>
            <a:avLst/>
            <a:gdLst>
              <a:gd name="T0" fmla="*/ 591 w 597"/>
              <a:gd name="T1" fmla="*/ 373 h 897"/>
              <a:gd name="T2" fmla="*/ 389 w 597"/>
              <a:gd name="T3" fmla="*/ 22 h 897"/>
              <a:gd name="T4" fmla="*/ 341 w 597"/>
              <a:gd name="T5" fmla="*/ 9 h 897"/>
              <a:gd name="T6" fmla="*/ 22 w 597"/>
              <a:gd name="T7" fmla="*/ 194 h 897"/>
              <a:gd name="T8" fmla="*/ 9 w 597"/>
              <a:gd name="T9" fmla="*/ 241 h 897"/>
              <a:gd name="T10" fmla="*/ 378 w 597"/>
              <a:gd name="T11" fmla="*/ 880 h 897"/>
              <a:gd name="T12" fmla="*/ 408 w 597"/>
              <a:gd name="T13" fmla="*/ 897 h 897"/>
              <a:gd name="T14" fmla="*/ 412 w 597"/>
              <a:gd name="T15" fmla="*/ 897 h 897"/>
              <a:gd name="T16" fmla="*/ 441 w 597"/>
              <a:gd name="T17" fmla="*/ 873 h 897"/>
              <a:gd name="T18" fmla="*/ 594 w 597"/>
              <a:gd name="T19" fmla="*/ 401 h 897"/>
              <a:gd name="T20" fmla="*/ 591 w 597"/>
              <a:gd name="T21" fmla="*/ 37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7">
                <a:moveTo>
                  <a:pt x="591" y="373"/>
                </a:moveTo>
                <a:cubicBezTo>
                  <a:pt x="389" y="22"/>
                  <a:pt x="389" y="22"/>
                  <a:pt x="389" y="22"/>
                </a:cubicBezTo>
                <a:cubicBezTo>
                  <a:pt x="379" y="5"/>
                  <a:pt x="358" y="0"/>
                  <a:pt x="341" y="9"/>
                </a:cubicBezTo>
                <a:cubicBezTo>
                  <a:pt x="22" y="194"/>
                  <a:pt x="22" y="194"/>
                  <a:pt x="22" y="194"/>
                </a:cubicBezTo>
                <a:cubicBezTo>
                  <a:pt x="6" y="203"/>
                  <a:pt x="0" y="224"/>
                  <a:pt x="9" y="241"/>
                </a:cubicBezTo>
                <a:cubicBezTo>
                  <a:pt x="378" y="880"/>
                  <a:pt x="378" y="880"/>
                  <a:pt x="378" y="880"/>
                </a:cubicBezTo>
                <a:cubicBezTo>
                  <a:pt x="384" y="890"/>
                  <a:pt x="396" y="897"/>
                  <a:pt x="408" y="897"/>
                </a:cubicBezTo>
                <a:cubicBezTo>
                  <a:pt x="409" y="897"/>
                  <a:pt x="410" y="897"/>
                  <a:pt x="412" y="897"/>
                </a:cubicBezTo>
                <a:cubicBezTo>
                  <a:pt x="425" y="895"/>
                  <a:pt x="437" y="886"/>
                  <a:pt x="441" y="873"/>
                </a:cubicBezTo>
                <a:cubicBezTo>
                  <a:pt x="594" y="401"/>
                  <a:pt x="594" y="401"/>
                  <a:pt x="594" y="401"/>
                </a:cubicBezTo>
                <a:cubicBezTo>
                  <a:pt x="597" y="392"/>
                  <a:pt x="596" y="382"/>
                  <a:pt x="591" y="373"/>
                </a:cubicBez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sz="2400" b="1" dirty="0">
              <a:solidFill>
                <a:schemeClr val="bg1"/>
              </a:solidFill>
            </a:endParaRPr>
          </a:p>
        </p:txBody>
      </p:sp>
      <p:sp>
        <p:nvSpPr>
          <p:cNvPr id="475" name="Title-0"/>
          <p:cNvSpPr/>
          <p:nvPr/>
        </p:nvSpPr>
        <p:spPr>
          <a:xfrm>
            <a:off x="5112439" y="3234098"/>
            <a:ext cx="1967122" cy="1042789"/>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sz="2400" b="1">
                <a:solidFill>
                  <a:schemeClr val="accent1">
                    <a:alpha val="100000"/>
                  </a:schemeClr>
                </a:solidFill>
                <a:latin typeface="思源黑体 CN Bold"/>
                <a:ea typeface="思源黑体 CN Bold"/>
                <a:cs typeface="+mn-cs"/>
              </a:rPr>
              <a:t>业务背景介绍</a:t>
            </a:r>
            <a:endParaRPr lang="zh-CN" sz="2400" b="1">
              <a:solidFill>
                <a:schemeClr val="accent1">
                  <a:alpha val="100000"/>
                </a:schemeClr>
              </a:solidFill>
              <a:latin typeface="思源黑体 CN Bold"/>
              <a:ea typeface="思源黑体 CN Bold"/>
              <a:cs typeface="+mn-cs"/>
            </a:endParaRPr>
          </a:p>
        </p:txBody>
      </p:sp>
      <p:grpSp>
        <p:nvGrpSpPr>
          <p:cNvPr id="476" name="组合 1"/>
          <p:cNvGrpSpPr/>
          <p:nvPr/>
        </p:nvGrpSpPr>
        <p:grpSpPr>
          <a:xfrm rot="0">
            <a:off x="8383008" y="839563"/>
            <a:ext cx="3508459" cy="1794153"/>
            <a:chOff x="670099" y="1678299"/>
            <a:chExt cx="3060312" cy="1564980"/>
          </a:xfrm>
        </p:grpSpPr>
        <p:sp>
          <p:nvSpPr>
            <p:cNvPr id="477" name="1"/>
            <p:cNvSpPr/>
            <p:nvPr/>
          </p:nvSpPr>
          <p:spPr>
            <a:xfrm>
              <a:off x="670099" y="1678299"/>
              <a:ext cx="2809680" cy="764290"/>
            </a:xfrm>
            <a:prstGeom prst="roundRect">
              <a:avLst>
                <a:gd name="adj" fmla="val 50000"/>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400"/>
            </a:p>
          </p:txBody>
        </p:sp>
        <p:sp>
          <p:nvSpPr>
            <p:cNvPr id="478" name="Index-1"/>
            <p:cNvSpPr>
              <a:spLocks noChangeAspect="1"/>
            </p:cNvSpPr>
            <p:nvPr/>
          </p:nvSpPr>
          <p:spPr>
            <a:xfrm>
              <a:off x="824040" y="1809232"/>
              <a:ext cx="487091" cy="487091"/>
            </a:xfrm>
            <a:prstGeom prst="ellipse">
              <a:avLst/>
            </a:prstGeom>
            <a:solidFill>
              <a:schemeClr val="accent1"/>
            </a:solidFill>
            <a:ln w="25400" cap="flat">
              <a:noFill/>
              <a:prstDash val="solid"/>
              <a:miter/>
            </a:ln>
            <a:effectLst>
              <a:outerShdw blurRad="127000" dist="63500" dir="2700000" algn="tl" rotWithShape="0">
                <a:schemeClr val="accent1">
                  <a:lumMod val="75000"/>
                  <a:alpha val="40000"/>
                </a:schemeClr>
              </a:outerShdw>
            </a:effectLst>
          </p:spPr>
          <p:txBody>
            <a:bodyPr wrap="none" rtlCol="0" anchor="ctr"/>
            <a:lstStyle/>
            <a:p>
              <a:pPr algn="ctr"/>
              <a:r>
                <a:rPr sz="2000" b="1">
                  <a:solidFill>
                    <a:srgbClr val="FFFFFF">
                      <a:alpha val="100000"/>
                    </a:srgbClr>
                  </a:solidFill>
                  <a:latin typeface="思源黑体 CN Bold"/>
                  <a:ea typeface="思源黑体 CN Bold"/>
                  <a:cs typeface="+mn-cs"/>
                </a:rPr>
                <a:t>02</a:t>
              </a:r>
              <a:endParaRPr sz="2000" b="1">
                <a:solidFill>
                  <a:srgbClr val="FFFFFF">
                    <a:alpha val="100000"/>
                  </a:srgbClr>
                </a:solidFill>
                <a:latin typeface="思源黑体 CN Bold"/>
                <a:ea typeface="思源黑体 CN Bold"/>
                <a:cs typeface="+mn-cs"/>
              </a:endParaRPr>
            </a:p>
          </p:txBody>
        </p:sp>
        <p:sp>
          <p:nvSpPr>
            <p:cNvPr id="479" name="Title-1"/>
            <p:cNvSpPr/>
            <p:nvPr/>
          </p:nvSpPr>
          <p:spPr>
            <a:xfrm>
              <a:off x="1311131" y="1893265"/>
              <a:ext cx="1948732" cy="3429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b="1">
                  <a:solidFill>
                    <a:schemeClr val="accent1">
                      <a:alpha val="100000"/>
                    </a:schemeClr>
                  </a:solidFill>
                  <a:latin typeface="思源黑体 CN Bold"/>
                  <a:ea typeface="思源黑体 CN Bold"/>
                  <a:cs typeface="+mn-cs"/>
                </a:rPr>
                <a:t>业务背景</a:t>
              </a:r>
              <a:endParaRPr lang="zh-CN" b="1">
                <a:solidFill>
                  <a:schemeClr val="accent1">
                    <a:alpha val="100000"/>
                  </a:schemeClr>
                </a:solidFill>
                <a:latin typeface="思源黑体 CN Bold"/>
                <a:ea typeface="思源黑体 CN Bold"/>
                <a:cs typeface="+mn-cs"/>
              </a:endParaRPr>
            </a:p>
          </p:txBody>
        </p:sp>
        <p:sp>
          <p:nvSpPr>
            <p:cNvPr id="480" name="Body-1"/>
            <p:cNvSpPr/>
            <p:nvPr/>
          </p:nvSpPr>
          <p:spPr>
            <a:xfrm>
              <a:off x="670099" y="2497322"/>
              <a:ext cx="3060313" cy="745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50000"/>
                </a:lnSpc>
              </a:pPr>
              <a:r>
                <a:rPr lang="zh-CN" sz="1400">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本项目以“</a:t>
              </a:r>
              <a:r>
                <a:rPr lang="zh-CN" sz="1400" b="0">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量化回测学习平台”为</a:t>
              </a:r>
              <a:r>
                <a:rPr lang="zh-CN" sz="1400" b="1">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业务载体</a:t>
              </a:r>
              <a:r>
                <a:rPr lang="zh-CN" sz="1400">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a:t>
              </a:r>
              <a:r>
                <a:rPr lang="zh-CN" sz="1400" b="1">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面向学生及量化初学者</a:t>
              </a:r>
              <a:r>
                <a:rPr lang="zh-CN" sz="1400">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，提供一个安全、可控、工程化的量化策略实验环境。用户可以在平台中完成从</a:t>
              </a:r>
              <a:r>
                <a:rPr lang="zh-CN" sz="1400" b="0">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策略编写、历史行情数据选择、回测任务提交，到结果分析与报告查看的</a:t>
              </a:r>
              <a:r>
                <a:rPr lang="zh-CN" sz="1400" b="1">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完整业务闭环。</a:t>
              </a:r>
              <a:endParaRPr lang="zh-CN" sz="1400" b="1">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endParaRPr>
            </a:p>
          </p:txBody>
        </p:sp>
      </p:grpSp>
      <p:grpSp>
        <p:nvGrpSpPr>
          <p:cNvPr id="481" name="组合 3"/>
          <p:cNvGrpSpPr/>
          <p:nvPr/>
        </p:nvGrpSpPr>
        <p:grpSpPr>
          <a:xfrm rot="0">
            <a:off x="8383008" y="3773332"/>
            <a:ext cx="3366079" cy="2209740"/>
            <a:chOff x="670099" y="1678298"/>
            <a:chExt cx="2936119" cy="1927483"/>
          </a:xfrm>
        </p:grpSpPr>
        <p:sp>
          <p:nvSpPr>
            <p:cNvPr id="482" name="3"/>
            <p:cNvSpPr/>
            <p:nvPr/>
          </p:nvSpPr>
          <p:spPr>
            <a:xfrm>
              <a:off x="670099" y="1678299"/>
              <a:ext cx="2808340" cy="764290"/>
            </a:xfrm>
            <a:prstGeom prst="roundRect">
              <a:avLst>
                <a:gd name="adj" fmla="val 50000"/>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400"/>
            </a:p>
          </p:txBody>
        </p:sp>
        <p:sp>
          <p:nvSpPr>
            <p:cNvPr id="483" name="Index-3"/>
            <p:cNvSpPr>
              <a:spLocks noChangeAspect="1"/>
            </p:cNvSpPr>
            <p:nvPr/>
          </p:nvSpPr>
          <p:spPr>
            <a:xfrm>
              <a:off x="824040" y="1809232"/>
              <a:ext cx="487091" cy="487091"/>
            </a:xfrm>
            <a:prstGeom prst="ellipse">
              <a:avLst/>
            </a:prstGeom>
            <a:solidFill>
              <a:schemeClr val="accent2"/>
            </a:solidFill>
            <a:ln w="25400" cap="flat">
              <a:noFill/>
              <a:prstDash val="solid"/>
              <a:miter/>
            </a:ln>
            <a:effectLst>
              <a:outerShdw blurRad="127000" dist="63500" dir="2700000" algn="tl" rotWithShape="0">
                <a:schemeClr val="accent2">
                  <a:lumMod val="75000"/>
                  <a:alpha val="40000"/>
                </a:schemeClr>
              </a:outerShdw>
            </a:effectLst>
          </p:spPr>
          <p:txBody>
            <a:bodyPr wrap="none" rtlCol="0" anchor="ctr"/>
            <a:lstStyle/>
            <a:p>
              <a:pPr algn="ctr"/>
              <a:r>
                <a:rPr sz="2000" b="1">
                  <a:solidFill>
                    <a:srgbClr val="FFFFFF">
                      <a:alpha val="100000"/>
                    </a:srgbClr>
                  </a:solidFill>
                  <a:latin typeface="思源黑体 CN Bold"/>
                  <a:ea typeface="思源黑体 CN Bold"/>
                  <a:cs typeface="+mn-cs"/>
                </a:rPr>
                <a:t>03</a:t>
              </a:r>
              <a:endParaRPr sz="2000" b="1">
                <a:solidFill>
                  <a:srgbClr val="FFFFFF">
                    <a:alpha val="100000"/>
                  </a:srgbClr>
                </a:solidFill>
                <a:latin typeface="思源黑体 CN Bold"/>
                <a:ea typeface="思源黑体 CN Bold"/>
                <a:cs typeface="+mn-cs"/>
              </a:endParaRPr>
            </a:p>
          </p:txBody>
        </p:sp>
        <p:sp>
          <p:nvSpPr>
            <p:cNvPr id="484" name="Title-3"/>
            <p:cNvSpPr/>
            <p:nvPr/>
          </p:nvSpPr>
          <p:spPr>
            <a:xfrm>
              <a:off x="1311131" y="1876294"/>
              <a:ext cx="1948731" cy="3429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b="1">
                  <a:solidFill>
                    <a:schemeClr val="accent2">
                      <a:alpha val="100000"/>
                    </a:schemeClr>
                  </a:solidFill>
                  <a:latin typeface="思源黑体 CN Bold"/>
                  <a:ea typeface="思源黑体 CN Bold"/>
                  <a:cs typeface="+mn-cs"/>
                </a:rPr>
                <a:t>能力范围</a:t>
              </a:r>
              <a:endParaRPr lang="zh-CN" b="1">
                <a:solidFill>
                  <a:schemeClr val="accent2">
                    <a:alpha val="100000"/>
                  </a:schemeClr>
                </a:solidFill>
                <a:latin typeface="思源黑体 CN Bold"/>
                <a:ea typeface="思源黑体 CN Bold"/>
                <a:cs typeface="+mn-cs"/>
              </a:endParaRPr>
            </a:p>
          </p:txBody>
        </p:sp>
        <p:sp>
          <p:nvSpPr>
            <p:cNvPr id="485" name="Body-3"/>
            <p:cNvSpPr/>
            <p:nvPr/>
          </p:nvSpPr>
          <p:spPr>
            <a:xfrm>
              <a:off x="670099" y="2497322"/>
              <a:ext cx="2936120" cy="1108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50000"/>
                </a:lnSpc>
              </a:pPr>
              <a:r>
                <a:rPr lang="zh-CN" sz="1400">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在业务设计上，项目</a:t>
              </a:r>
              <a:r>
                <a:rPr lang="zh-CN" sz="1400" b="1">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刻意限制</a:t>
              </a:r>
              <a:r>
                <a:rPr lang="zh-CN" sz="1400" b="0">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数据范围</a:t>
              </a:r>
              <a:r>
                <a:rPr lang="zh-CN" sz="1400">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（如近三年部分交易对 K 线数据）与交易规则复杂度</a:t>
              </a:r>
              <a:r>
                <a:rPr lang="en-US" sz="1400">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a:t>
              </a:r>
              <a:r>
                <a:rPr lang="zh-CN" sz="1400" b="1">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只提供模拟</a:t>
              </a:r>
              <a:r>
                <a:rPr lang="en-US" sz="1400" b="1">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 </a:t>
              </a:r>
              <a:r>
                <a:rPr lang="zh-CN" sz="1400" b="1">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不提供真实交易</a:t>
              </a:r>
              <a:r>
                <a:rPr lang="en-US" sz="1400">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a:t>
              </a:r>
              <a:r>
                <a:rPr lang="zh-CN" sz="1400">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a:t>
              </a:r>
              <a:r>
                <a:rPr lang="zh-CN" sz="1400" b="0">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将重点放在</a:t>
              </a:r>
              <a:r>
                <a:rPr lang="zh-CN" sz="1400" b="1">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系统设计、服务协作与工程实现</a:t>
              </a:r>
              <a:r>
                <a:rPr lang="zh-CN" sz="1400">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上，从而使其非常适合作为微服务架构课程中的综合实践案例。</a:t>
              </a:r>
              <a:endParaRPr lang="zh-CN" sz="1400">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endParaRPr>
            </a:p>
          </p:txBody>
        </p:sp>
      </p:grpSp>
      <p:grpSp>
        <p:nvGrpSpPr>
          <p:cNvPr id="486" name="组合 2"/>
          <p:cNvGrpSpPr/>
          <p:nvPr/>
        </p:nvGrpSpPr>
        <p:grpSpPr>
          <a:xfrm rot="0">
            <a:off x="455613" y="1293639"/>
            <a:ext cx="3258239" cy="2140748"/>
            <a:chOff x="676947" y="1678299"/>
            <a:chExt cx="2842054" cy="1867304"/>
          </a:xfrm>
        </p:grpSpPr>
        <p:sp>
          <p:nvSpPr>
            <p:cNvPr id="487" name="2"/>
            <p:cNvSpPr/>
            <p:nvPr/>
          </p:nvSpPr>
          <p:spPr>
            <a:xfrm>
              <a:off x="676948" y="1678299"/>
              <a:ext cx="2768291" cy="764290"/>
            </a:xfrm>
            <a:prstGeom prst="roundRect">
              <a:avLst>
                <a:gd name="adj" fmla="val 50000"/>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400"/>
            </a:p>
          </p:txBody>
        </p:sp>
        <p:sp>
          <p:nvSpPr>
            <p:cNvPr id="488" name="Index-2"/>
            <p:cNvSpPr>
              <a:spLocks noChangeAspect="1"/>
            </p:cNvSpPr>
            <p:nvPr/>
          </p:nvSpPr>
          <p:spPr>
            <a:xfrm>
              <a:off x="2765966" y="1809232"/>
              <a:ext cx="487091" cy="487091"/>
            </a:xfrm>
            <a:prstGeom prst="ellipse">
              <a:avLst/>
            </a:prstGeom>
            <a:solidFill>
              <a:schemeClr val="accent1"/>
            </a:solidFill>
            <a:ln w="25400" cap="flat">
              <a:noFill/>
              <a:prstDash val="solid"/>
              <a:miter/>
            </a:ln>
            <a:effectLst>
              <a:outerShdw blurRad="127000" dist="63500" dir="2700000" algn="tl" rotWithShape="0">
                <a:schemeClr val="accent1">
                  <a:lumMod val="75000"/>
                  <a:alpha val="40000"/>
                </a:schemeClr>
              </a:outerShdw>
            </a:effectLst>
          </p:spPr>
          <p:txBody>
            <a:bodyPr wrap="none" rtlCol="0" anchor="ctr"/>
            <a:lstStyle/>
            <a:p>
              <a:pPr algn="ctr"/>
              <a:r>
                <a:rPr sz="2000" b="1">
                  <a:solidFill>
                    <a:srgbClr val="FFFFFF">
                      <a:alpha val="100000"/>
                    </a:srgbClr>
                  </a:solidFill>
                  <a:latin typeface="思源黑体 CN Bold"/>
                  <a:ea typeface="思源黑体 CN Bold"/>
                  <a:cs typeface="+mn-cs"/>
                </a:rPr>
                <a:t>01</a:t>
              </a:r>
              <a:endParaRPr sz="2000" b="1">
                <a:solidFill>
                  <a:srgbClr val="FFFFFF">
                    <a:alpha val="100000"/>
                  </a:srgbClr>
                </a:solidFill>
                <a:latin typeface="思源黑体 CN Bold"/>
                <a:ea typeface="思源黑体 CN Bold"/>
                <a:cs typeface="+mn-cs"/>
              </a:endParaRPr>
            </a:p>
          </p:txBody>
        </p:sp>
        <p:sp>
          <p:nvSpPr>
            <p:cNvPr id="489" name="Title-2"/>
            <p:cNvSpPr/>
            <p:nvPr/>
          </p:nvSpPr>
          <p:spPr>
            <a:xfrm>
              <a:off x="776447" y="1893264"/>
              <a:ext cx="1989519" cy="3429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b="1">
                  <a:solidFill>
                    <a:schemeClr val="accent1">
                      <a:alpha val="100000"/>
                    </a:schemeClr>
                  </a:solidFill>
                  <a:latin typeface="思源黑体 CN Bold"/>
                  <a:ea typeface="思源黑体 CN Bold"/>
                  <a:cs typeface="+mn-cs"/>
                </a:rPr>
                <a:t>需求分析</a:t>
              </a:r>
              <a:endParaRPr lang="zh-CN" b="1">
                <a:solidFill>
                  <a:schemeClr val="accent1">
                    <a:alpha val="100000"/>
                  </a:schemeClr>
                </a:solidFill>
                <a:latin typeface="思源黑体 CN Bold"/>
                <a:ea typeface="思源黑体 CN Bold"/>
                <a:cs typeface="+mn-cs"/>
              </a:endParaRPr>
            </a:p>
          </p:txBody>
        </p:sp>
        <p:sp>
          <p:nvSpPr>
            <p:cNvPr id="490" name="Body-2"/>
            <p:cNvSpPr/>
            <p:nvPr/>
          </p:nvSpPr>
          <p:spPr>
            <a:xfrm>
              <a:off x="676947" y="2469074"/>
              <a:ext cx="2842054" cy="1076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50000"/>
                </a:lnSpc>
              </a:pPr>
              <a:r>
                <a:rPr lang="zh-CN" sz="1400">
                  <a:solidFill>
                    <a:schemeClr val="tx1">
                      <a:alpha val="100000"/>
                    </a:schemeClr>
                  </a:solidFill>
                  <a:latin typeface="微软雅黑" panose="020B0503020204020204" charset="-122"/>
                  <a:ea typeface="微软雅黑" panose="020B0503020204020204" charset="-122"/>
                  <a:cs typeface="思源黑体 CN Regular"/>
                  <a:sym typeface="思源黑体 CN Regular"/>
                </a:rPr>
                <a:t>随着量化交易相关知识在高校计算机与软件工程专业中的</a:t>
              </a:r>
              <a:r>
                <a:rPr lang="zh-CN" sz="1400" b="1">
                  <a:solidFill>
                    <a:schemeClr val="tx1">
                      <a:alpha val="100000"/>
                    </a:schemeClr>
                  </a:solidFill>
                  <a:latin typeface="微软雅黑" panose="020B0503020204020204" charset="-122"/>
                  <a:ea typeface="微软雅黑" panose="020B0503020204020204" charset="-122"/>
                  <a:cs typeface="思源黑体 CN Regular"/>
                  <a:sym typeface="思源黑体 CN Regular"/>
                </a:rPr>
                <a:t>逐渐普及</a:t>
              </a:r>
              <a:r>
                <a:rPr lang="zh-CN" sz="1400">
                  <a:solidFill>
                    <a:schemeClr val="tx1">
                      <a:alpha val="100000"/>
                    </a:schemeClr>
                  </a:solidFill>
                  <a:latin typeface="微软雅黑" panose="020B0503020204020204" charset="-122"/>
                  <a:ea typeface="微软雅黑" panose="020B0503020204020204" charset="-122"/>
                  <a:cs typeface="思源黑体 CN Regular"/>
                  <a:sym typeface="思源黑体 CN Regular"/>
                </a:rPr>
                <a:t>，越来越多学生开始尝试将程序设计能力与金融数据分析相结合。然而，现有主流量化回测平台通常面向专业投资者或机构用户，</a:t>
              </a:r>
              <a:r>
                <a:rPr lang="zh-CN" sz="1400" b="1">
                  <a:solidFill>
                    <a:schemeClr val="tx1">
                      <a:alpha val="100000"/>
                    </a:schemeClr>
                  </a:solidFill>
                  <a:latin typeface="微软雅黑" panose="020B0503020204020204" charset="-122"/>
                  <a:ea typeface="微软雅黑" panose="020B0503020204020204" charset="-122"/>
                  <a:cs typeface="思源黑体 CN Regular"/>
                  <a:sym typeface="思源黑体 CN Regular"/>
                </a:rPr>
                <a:t>系统复杂、学习成本高，且多数涉及真实资金或完整市场数据</a:t>
              </a:r>
              <a:r>
                <a:rPr lang="zh-CN" sz="1400">
                  <a:solidFill>
                    <a:schemeClr val="tx1">
                      <a:alpha val="100000"/>
                    </a:schemeClr>
                  </a:solidFill>
                  <a:latin typeface="微软雅黑" panose="020B0503020204020204" charset="-122"/>
                  <a:ea typeface="微软雅黑" panose="020B0503020204020204" charset="-122"/>
                  <a:cs typeface="思源黑体 CN Regular"/>
                  <a:sym typeface="思源黑体 CN Regular"/>
                </a:rPr>
                <a:t>，不适合作为教学或入门级实践平台。</a:t>
              </a:r>
              <a:endParaRPr lang="zh-CN" sz="1400">
                <a:solidFill>
                  <a:schemeClr val="tx1">
                    <a:alpha val="100000"/>
                  </a:schemeClr>
                </a:solidFill>
                <a:latin typeface="微软雅黑" panose="020B0503020204020204" charset="-122"/>
                <a:ea typeface="微软雅黑" panose="020B0503020204020204" charset="-122"/>
                <a:cs typeface="思源黑体 CN Regular"/>
                <a:sym typeface="思源黑体 CN Regular"/>
              </a:endParaRPr>
            </a:p>
          </p:txBody>
        </p:sp>
      </p:grpSp>
      <p:sp>
        <p:nvSpPr>
          <p:cNvPr id="491" name="任意多边形: 形状 29"/>
          <p:cNvSpPr/>
          <p:nvPr/>
        </p:nvSpPr>
        <p:spPr>
          <a:xfrm>
            <a:off x="1364644" y="4787359"/>
            <a:ext cx="2971800" cy="825500"/>
          </a:xfrm>
          <a:custGeom>
            <a:avLst/>
            <a:gdLst>
              <a:gd name="connsiteX0" fmla="*/ 2971800 w 2971800"/>
              <a:gd name="connsiteY0" fmla="*/ 812800 h 825500"/>
              <a:gd name="connsiteX1" fmla="*/ 533400 w 2971800"/>
              <a:gd name="connsiteY1" fmla="*/ 825500 h 825500"/>
              <a:gd name="connsiteX2" fmla="*/ 25400 w 2971800"/>
              <a:gd name="connsiteY2" fmla="*/ 12700 h 825500"/>
              <a:gd name="connsiteX3" fmla="*/ 0 w 2971800"/>
              <a:gd name="connsiteY3" fmla="*/ 0 h 825500"/>
            </a:gdLst>
            <a:ahLst/>
            <a:cxnLst>
              <a:cxn ang="0">
                <a:pos x="connsiteX0" y="connsiteY0"/>
              </a:cxn>
              <a:cxn ang="0">
                <a:pos x="connsiteX1" y="connsiteY1"/>
              </a:cxn>
              <a:cxn ang="0">
                <a:pos x="connsiteX2" y="connsiteY2"/>
              </a:cxn>
              <a:cxn ang="0">
                <a:pos x="connsiteX3" y="connsiteY3"/>
              </a:cxn>
            </a:cxnLst>
            <a:rect l="l" t="t" r="r" b="b"/>
            <a:pathLst>
              <a:path w="2971800" h="825500">
                <a:moveTo>
                  <a:pt x="2971800" y="812800"/>
                </a:moveTo>
                <a:lnTo>
                  <a:pt x="533400" y="825500"/>
                </a:lnTo>
                <a:lnTo>
                  <a:pt x="25400" y="12700"/>
                </a:lnTo>
                <a:lnTo>
                  <a:pt x="0" y="0"/>
                </a:lnTo>
              </a:path>
            </a:pathLst>
          </a:custGeom>
          <a:noFill/>
          <a:ln w="12700">
            <a:solidFill>
              <a:schemeClr val="accent1"/>
            </a:solidFill>
            <a:prstDash val="dash"/>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箭头连接符 31"/>
          <p:cNvCxnSpPr/>
          <p:nvPr/>
        </p:nvCxnSpPr>
        <p:spPr>
          <a:xfrm>
            <a:off x="6715125" y="1676400"/>
            <a:ext cx="1539875" cy="0"/>
          </a:xfrm>
          <a:prstGeom prst="straightConnector1">
            <a:avLst/>
          </a:prstGeom>
          <a:noFill/>
          <a:ln w="12700">
            <a:solidFill>
              <a:schemeClr val="accent1"/>
            </a:solidFill>
            <a:prstDash val="dash"/>
            <a:tailEnd type="triangle"/>
          </a:ln>
        </p:spPr>
        <p:style>
          <a:lnRef idx="2">
            <a:schemeClr val="accent1">
              <a:shade val="15000"/>
            </a:schemeClr>
          </a:lnRef>
          <a:fillRef idx="1">
            <a:schemeClr val="accent1"/>
          </a:fillRef>
          <a:effectRef idx="0">
            <a:schemeClr val="accent1"/>
          </a:effectRef>
          <a:fontRef idx="minor">
            <a:schemeClr val="lt1"/>
          </a:fontRef>
        </p:style>
      </p:cxnSp>
      <p:sp>
        <p:nvSpPr>
          <p:cNvPr id="493" name="任意多边形: 形状 34"/>
          <p:cNvSpPr/>
          <p:nvPr/>
        </p:nvSpPr>
        <p:spPr>
          <a:xfrm>
            <a:off x="7096344" y="5476672"/>
            <a:ext cx="1164731" cy="272375"/>
          </a:xfrm>
          <a:custGeom>
            <a:avLst/>
            <a:gdLst>
              <a:gd name="connsiteX0" fmla="*/ 0 w 1284051"/>
              <a:gd name="connsiteY0" fmla="*/ 0 h 272375"/>
              <a:gd name="connsiteX1" fmla="*/ 233464 w 1284051"/>
              <a:gd name="connsiteY1" fmla="*/ 272375 h 272375"/>
              <a:gd name="connsiteX2" fmla="*/ 1284051 w 1284051"/>
              <a:gd name="connsiteY2" fmla="*/ 262647 h 272375"/>
              <a:gd name="connsiteX3" fmla="*/ 1274324 w 1284051"/>
              <a:gd name="connsiteY3" fmla="*/ 262647 h 272375"/>
            </a:gdLst>
            <a:ahLst/>
            <a:cxnLst>
              <a:cxn ang="0">
                <a:pos x="connsiteX0" y="connsiteY0"/>
              </a:cxn>
              <a:cxn ang="0">
                <a:pos x="connsiteX1" y="connsiteY1"/>
              </a:cxn>
              <a:cxn ang="0">
                <a:pos x="connsiteX2" y="connsiteY2"/>
              </a:cxn>
              <a:cxn ang="0">
                <a:pos x="connsiteX3" y="connsiteY3"/>
              </a:cxn>
            </a:cxnLst>
            <a:rect l="l" t="t" r="r" b="b"/>
            <a:pathLst>
              <a:path w="1284051" h="272375">
                <a:moveTo>
                  <a:pt x="0" y="0"/>
                </a:moveTo>
                <a:lnTo>
                  <a:pt x="233464" y="272375"/>
                </a:lnTo>
                <a:lnTo>
                  <a:pt x="1284051" y="262647"/>
                </a:lnTo>
                <a:lnTo>
                  <a:pt x="1274324" y="262647"/>
                </a:lnTo>
              </a:path>
            </a:pathLst>
          </a:custGeom>
          <a:noFill/>
          <a:ln w="12700">
            <a:solidFill>
              <a:schemeClr val="accent2"/>
            </a:solidFill>
            <a:prstDash val="dash"/>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328" name=""/>
        <p:cNvGrpSpPr/>
        <p:nvPr/>
      </p:nvGrpSpPr>
      <p:grpSpPr>
        <a:xfrm>
          <a:off x="0" y="0"/>
          <a:ext cx="0" cy="0"/>
          <a:chOff x="0" y="0"/>
          <a:chExt cx="0" cy="0"/>
        </a:xfrm>
      </p:grpSpPr>
      <p:pic>
        <p:nvPicPr>
          <p:cNvPr id="329" name="图片 24" descr="背景图案&#10;&#10;AI 生成的内容可能不正确。"/>
          <p:cNvPicPr>
            <a:picLocks noChangeAspect="1"/>
          </p:cNvPicPr>
          <p:nvPr/>
        </p:nvPicPr>
        <p:blipFill>
          <a:blip r:embed="rId1"/>
          <a:srcRect t="3868" r="5311" b="5311"/>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30" name="文本框 9"/>
          <p:cNvSpPr txBox="1"/>
          <p:nvPr/>
        </p:nvSpPr>
        <p:spPr>
          <a:xfrm>
            <a:off x="350396" y="3039599"/>
            <a:ext cx="5467350" cy="100330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思源黑体 CN Regular"/>
                <a:ea typeface="思源黑体 CN Regular"/>
                <a:cs typeface="+mn-cs"/>
              </a:defRPr>
            </a:pPr>
            <a:r>
              <a:rPr lang="zh-CN" sz="6000" b="1" i="0" u="none" strike="noStrike">
                <a:solidFill>
                  <a:schemeClr val="tx1">
                    <a:alpha val="100000"/>
                  </a:schemeClr>
                </a:solidFill>
                <a:latin typeface="思源黑体 CN Bold"/>
                <a:ea typeface="思源黑体 CN Bold"/>
                <a:cs typeface="思源黑体 CN Regular"/>
              </a:rPr>
              <a:t>项目总结</a:t>
            </a:r>
            <a:endParaRPr lang="zh-CN" sz="6000" b="1" i="0" u="none" strike="noStrike">
              <a:solidFill>
                <a:schemeClr val="tx1">
                  <a:alpha val="100000"/>
                </a:schemeClr>
              </a:solidFill>
              <a:latin typeface="思源黑体 CN Bold"/>
              <a:ea typeface="思源黑体 CN Bold"/>
              <a:cs typeface="思源黑体 CN Regular"/>
            </a:endParaRPr>
          </a:p>
        </p:txBody>
      </p:sp>
      <p:sp>
        <p:nvSpPr>
          <p:cNvPr id="331" name="文本框 10"/>
          <p:cNvSpPr txBox="1"/>
          <p:nvPr/>
        </p:nvSpPr>
        <p:spPr>
          <a:xfrm>
            <a:off x="283115" y="1861414"/>
            <a:ext cx="3822700" cy="914400"/>
          </a:xfrm>
          <a:prstGeom prst="rect">
            <a:avLst/>
          </a:prstGeom>
          <a:noFill/>
        </p:spPr>
        <p:txBody>
          <a:bodyPr wrap="square" rtlCol="0">
            <a:spAutoFit/>
          </a:bodyPr>
          <a:lstStyle/>
          <a:p>
            <a:r>
              <a:rPr lang="en-US" sz="5400" i="1">
                <a:solidFill>
                  <a:schemeClr val="accent1">
                    <a:alpha val="100000"/>
                  </a:schemeClr>
                </a:solidFill>
                <a:latin typeface="思源黑体 CN Bold"/>
                <a:ea typeface="思源黑体 CN Regular"/>
                <a:cs typeface="+mn-cs"/>
              </a:rPr>
              <a:t>PART-05</a:t>
            </a:r>
            <a:endParaRPr lang="en-US" sz="5400" i="1">
              <a:solidFill>
                <a:schemeClr val="accent1">
                  <a:alpha val="100000"/>
                </a:schemeClr>
              </a:solidFill>
              <a:latin typeface="思源黑体 CN Bold"/>
              <a:ea typeface="思源黑体 CN Regular"/>
              <a:cs typeface="+mn-cs"/>
            </a:endParaRPr>
          </a:p>
        </p:txBody>
      </p:sp>
      <p:cxnSp>
        <p:nvCxnSpPr>
          <p:cNvPr id="332" name="直接连接符 15"/>
          <p:cNvCxnSpPr/>
          <p:nvPr/>
        </p:nvCxnSpPr>
        <p:spPr>
          <a:xfrm>
            <a:off x="442913" y="2874107"/>
            <a:ext cx="5132387" cy="0"/>
          </a:xfrm>
          <a:prstGeom prst="line">
            <a:avLst/>
          </a:prstGeom>
          <a:ln>
            <a:solidFill>
              <a:schemeClr val="accent4"/>
            </a:solidFill>
            <a:tailEnd type="oval" w="lg" len="lg"/>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333" name=""/>
        <p:cNvGrpSpPr/>
        <p:nvPr/>
      </p:nvGrpSpPr>
      <p:grpSpPr>
        <a:xfrm>
          <a:off x="0" y="0"/>
          <a:ext cx="0" cy="0"/>
          <a:chOff x="0" y="0"/>
          <a:chExt cx="0" cy="0"/>
        </a:xfrm>
      </p:grpSpPr>
      <p:pic>
        <p:nvPicPr>
          <p:cNvPr id="334"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335" name="直接连接符 3"/>
          <p:cNvCxnSpPr/>
          <p:nvPr/>
        </p:nvCxnSpPr>
        <p:spPr>
          <a:xfrm>
            <a:off x="2146300" y="638907"/>
            <a:ext cx="9602788"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336" name="文本框 2"/>
          <p:cNvSpPr txBox="1"/>
          <p:nvPr/>
        </p:nvSpPr>
        <p:spPr>
          <a:xfrm>
            <a:off x="455613" y="454025"/>
            <a:ext cx="2330450" cy="39370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AI</a:t>
            </a:r>
            <a:r>
              <a:rPr lang="zh-CN" sz="2000" b="1">
                <a:solidFill>
                  <a:schemeClr val="accent1">
                    <a:alpha val="100000"/>
                  </a:schemeClr>
                </a:solidFill>
                <a:latin typeface="思源黑体 CN Bold"/>
                <a:ea typeface="思源黑体 CN Bold"/>
                <a:cs typeface="思源黑体 CN Regular"/>
              </a:rPr>
              <a:t>工具的使用</a:t>
            </a:r>
            <a:endParaRPr lang="zh-CN" sz="2000" b="1">
              <a:solidFill>
                <a:schemeClr val="accent1">
                  <a:alpha val="100000"/>
                </a:schemeClr>
              </a:solidFill>
              <a:latin typeface="思源黑体 CN Bold"/>
              <a:ea typeface="思源黑体 CN Bold"/>
              <a:cs typeface="思源黑体 CN Regular"/>
            </a:endParaRPr>
          </a:p>
        </p:txBody>
      </p:sp>
      <p:sp>
        <p:nvSpPr>
          <p:cNvPr id="337" name="文本框 6"/>
          <p:cNvSpPr txBox="1"/>
          <p:nvPr/>
        </p:nvSpPr>
        <p:spPr>
          <a:xfrm>
            <a:off x="846208" y="1015010"/>
            <a:ext cx="8528050" cy="336550"/>
          </a:xfrm>
          <a:prstGeom prst="rect">
            <a:avLst/>
          </a:prstGeom>
          <a:noFill/>
          <a:effectLst/>
        </p:spPr>
        <p:txBody>
          <a:bodyPr wrap="square" rtlCol="0">
            <a:spAutoFit/>
          </a:bodyPr>
          <a:lstStyle/>
          <a:p>
            <a:r>
              <a:rPr lang="zh-CN" sz="1600">
                <a:solidFill>
                  <a:schemeClr val="accent1">
                    <a:alpha val="100000"/>
                  </a:schemeClr>
                </a:solidFill>
                <a:latin typeface="思源黑体 CN Bold"/>
                <a:ea typeface="思源黑体 CN Bold"/>
                <a:cs typeface="思源宋体 CN Medium"/>
                <a:sym typeface="思源宋体 CN Medium"/>
              </a:rPr>
              <a:t>本项目在开发过程中，引入了生成式 AI 工具作为辅助开发与设计伙伴，主要工具栈包括：</a:t>
            </a:r>
            <a:endParaRPr lang="zh-CN" sz="1600">
              <a:solidFill>
                <a:schemeClr val="accent1">
                  <a:alpha val="100000"/>
                </a:schemeClr>
              </a:solidFill>
              <a:latin typeface="思源黑体 CN Bold"/>
              <a:ea typeface="思源黑体 CN Bold"/>
              <a:cs typeface="思源宋体 CN Medium"/>
              <a:sym typeface="思源宋体 CN Medium"/>
            </a:endParaRPr>
          </a:p>
        </p:txBody>
      </p:sp>
      <p:sp>
        <p:nvSpPr>
          <p:cNvPr id="338" name="文本框 12"/>
          <p:cNvSpPr txBox="1"/>
          <p:nvPr/>
        </p:nvSpPr>
        <p:spPr>
          <a:xfrm>
            <a:off x="846208" y="3108325"/>
            <a:ext cx="4933950" cy="641350"/>
          </a:xfrm>
          <a:prstGeom prst="rect">
            <a:avLst/>
          </a:prstGeom>
          <a:noFill/>
          <a:effectLst/>
        </p:spPr>
        <p:txBody>
          <a:bodyPr wrap="square" rtlCol="0">
            <a:spAutoFit/>
          </a:bodyPr>
          <a:lstStyle>
            <a:defPPr>
              <a:defRPr lang="zh-CN"/>
            </a:defPPr>
            <a:lvl1pPr>
              <a:defRPr>
                <a:solidFill>
                  <a:schemeClr val="accent1"/>
                </a:solidFill>
                <a:latin typeface="+mj-ea"/>
                <a:ea typeface="+mj-ea"/>
              </a:defRPr>
            </a:lvl1pPr>
          </a:lstStyle>
          <a:p>
            <a:r>
              <a:rPr lang="zh-CN">
                <a:solidFill>
                  <a:schemeClr val="tx1">
                    <a:alpha val="100000"/>
                  </a:schemeClr>
                </a:solidFill>
                <a:latin typeface="思源黑体 CN Bold"/>
                <a:ea typeface="思源黑体 CN Bold"/>
                <a:cs typeface="思源宋体 CN Medium"/>
                <a:sym typeface="思源宋体 CN Medium"/>
              </a:rPr>
              <a:t>用于架构方案探讨、复杂逻辑推演、技术选型对比及文档润色。</a:t>
            </a:r>
            <a:endParaRPr lang="zh-CN">
              <a:solidFill>
                <a:schemeClr val="tx1">
                  <a:alpha val="100000"/>
                </a:schemeClr>
              </a:solidFill>
              <a:latin typeface="思源黑体 CN Bold"/>
              <a:ea typeface="思源黑体 CN Bold"/>
              <a:cs typeface="思源宋体 CN Medium"/>
              <a:sym typeface="思源宋体 CN Medium"/>
            </a:endParaRPr>
          </a:p>
        </p:txBody>
      </p:sp>
      <p:sp>
        <p:nvSpPr>
          <p:cNvPr id="339" name="文本框 18"/>
          <p:cNvSpPr txBox="1"/>
          <p:nvPr/>
        </p:nvSpPr>
        <p:spPr>
          <a:xfrm>
            <a:off x="6560756" y="3108325"/>
            <a:ext cx="5194300" cy="641350"/>
          </a:xfrm>
          <a:prstGeom prst="rect">
            <a:avLst/>
          </a:prstGeom>
          <a:noFill/>
          <a:effectLst/>
        </p:spPr>
        <p:txBody>
          <a:bodyPr wrap="square" rtlCol="0">
            <a:spAutoFit/>
          </a:bodyPr>
          <a:lstStyle/>
          <a:p>
            <a:pPr marL="0" lvl="0" indent="0" algn="l" defTabSz="914400">
              <a:lnSpc>
                <a:spcPct val="100000"/>
              </a:lnSpc>
              <a:defRPr sz="1800">
                <a:solidFill>
                  <a:schemeClr val="tx1">
                    <a:alpha val="100000"/>
                  </a:schemeClr>
                </a:solidFill>
                <a:latin typeface="思源黑体 CN Regular"/>
                <a:ea typeface="思源黑体 CN Regular"/>
                <a:cs typeface="+mn-cs"/>
              </a:defRPr>
            </a:pPr>
            <a:r>
              <a:rPr lang="zh-CN" sz="1800" b="0" i="0" u="none" strike="noStrike">
                <a:solidFill>
                  <a:schemeClr val="tx1">
                    <a:alpha val="100000"/>
                  </a:schemeClr>
                </a:solidFill>
                <a:latin typeface="思源黑体 CN Bold"/>
                <a:ea typeface="思源黑体 CN Bold"/>
                <a:cs typeface="思源宋体 CN Medium"/>
                <a:sym typeface="思源宋体 CN Medium"/>
              </a:rPr>
              <a:t>用于集成开发环境（IDE）内的代码自动补全、单元测试生成及样板代码编写</a:t>
            </a:r>
            <a:endParaRPr sz="1800">
              <a:solidFill>
                <a:schemeClr val="tx1">
                  <a:alpha val="100000"/>
                </a:schemeClr>
              </a:solidFill>
              <a:latin typeface="思源黑体 CN Regular"/>
              <a:ea typeface="思源黑体 CN Regular"/>
              <a:cs typeface="+mn-cs"/>
            </a:endParaRPr>
          </a:p>
        </p:txBody>
      </p:sp>
      <p:sp>
        <p:nvSpPr>
          <p:cNvPr id="340" name="图形 20"/>
          <p:cNvSpPr/>
          <p:nvPr/>
        </p:nvSpPr>
        <p:spPr>
          <a:xfrm>
            <a:off x="532358" y="1551627"/>
            <a:ext cx="5563642" cy="1197318"/>
          </a:xfrm>
          <a:custGeom>
            <a:avLst/>
            <a:gdLst>
              <a:gd name="connsiteX0" fmla="*/ 133015 w 5594186"/>
              <a:gd name="connsiteY0" fmla="*/ -1087 h 1498600"/>
              <a:gd name="connsiteX1" fmla="*/ 5460954 w 5594186"/>
              <a:gd name="connsiteY1" fmla="*/ -1087 h 1498600"/>
              <a:gd name="connsiteX2" fmla="*/ 5594078 w 5594186"/>
              <a:gd name="connsiteY2" fmla="*/ 131700 h 1498600"/>
              <a:gd name="connsiteX3" fmla="*/ 5593222 w 5594186"/>
              <a:gd name="connsiteY3" fmla="*/ 146686 h 1498600"/>
              <a:gd name="connsiteX4" fmla="*/ 5452387 w 5594186"/>
              <a:gd name="connsiteY4" fmla="*/ 1379711 h 1498600"/>
              <a:gd name="connsiteX5" fmla="*/ 5320119 w 5594186"/>
              <a:gd name="connsiteY5" fmla="*/ 1497513 h 1498600"/>
              <a:gd name="connsiteX6" fmla="*/ 133015 w 5594186"/>
              <a:gd name="connsiteY6" fmla="*/ 1497513 h 1498600"/>
              <a:gd name="connsiteX7" fmla="*/ -109 w 5594186"/>
              <a:gd name="connsiteY7" fmla="*/ 1364726 h 1498600"/>
              <a:gd name="connsiteX8" fmla="*/ -109 w 5594186"/>
              <a:gd name="connsiteY8" fmla="*/ 131700 h 1498600"/>
              <a:gd name="connsiteX9" fmla="*/ 133015 w 5594186"/>
              <a:gd name="connsiteY9" fmla="*/ -1087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186" h="1498600">
                <a:moveTo>
                  <a:pt x="133015" y="-1087"/>
                </a:moveTo>
                <a:lnTo>
                  <a:pt x="5460954" y="-1087"/>
                </a:lnTo>
                <a:cubicBezTo>
                  <a:pt x="5534476" y="-1087"/>
                  <a:pt x="5594078" y="58383"/>
                  <a:pt x="5594078" y="131700"/>
                </a:cubicBezTo>
                <a:cubicBezTo>
                  <a:pt x="5594078" y="136728"/>
                  <a:pt x="5593783" y="141755"/>
                  <a:pt x="5593222" y="146686"/>
                </a:cubicBezTo>
                <a:lnTo>
                  <a:pt x="5452387" y="1379711"/>
                </a:lnTo>
                <a:cubicBezTo>
                  <a:pt x="5444732" y="1446865"/>
                  <a:pt x="5387812" y="1497513"/>
                  <a:pt x="5320119" y="1497513"/>
                </a:cubicBezTo>
                <a:lnTo>
                  <a:pt x="133015" y="1497513"/>
                </a:lnTo>
                <a:cubicBezTo>
                  <a:pt x="59492" y="1497513"/>
                  <a:pt x="-109" y="1438043"/>
                  <a:pt x="-109" y="1364726"/>
                </a:cubicBezTo>
                <a:lnTo>
                  <a:pt x="-109" y="131700"/>
                </a:lnTo>
                <a:cubicBezTo>
                  <a:pt x="-109" y="58383"/>
                  <a:pt x="59492" y="-1087"/>
                  <a:pt x="133015" y="-1087"/>
                </a:cubicBezTo>
                <a:close/>
              </a:path>
            </a:pathLst>
          </a:custGeom>
          <a:gradFill flip="none" rotWithShape="1">
            <a:gsLst>
              <a:gs pos="30000">
                <a:schemeClr val="accent1"/>
              </a:gs>
              <a:gs pos="100000">
                <a:schemeClr val="accent1">
                  <a:lumMod val="80000"/>
                  <a:lumOff val="20000"/>
                </a:schemeClr>
              </a:gs>
            </a:gsLst>
            <a:lin ang="13500000" scaled="1"/>
            <a:tileRect/>
          </a:gradFill>
          <a:ln>
            <a:noFill/>
          </a:ln>
          <a:effectLst>
            <a:outerShdw blurRad="381000" dist="190500" dir="5400000" sx="90000" sy="90000" algn="ctr" rotWithShape="0">
              <a:schemeClr val="accent1">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宋体 CN Medium" panose="02020500000000000000" charset="-122"/>
            </a:endParaRPr>
          </a:p>
        </p:txBody>
      </p:sp>
      <p:sp>
        <p:nvSpPr>
          <p:cNvPr id="341" name="图形 20"/>
          <p:cNvSpPr/>
          <p:nvPr/>
        </p:nvSpPr>
        <p:spPr>
          <a:xfrm flipH="1" flipV="1">
            <a:off x="6185443" y="1551627"/>
            <a:ext cx="5563645" cy="1197318"/>
          </a:xfrm>
          <a:custGeom>
            <a:avLst/>
            <a:gdLst>
              <a:gd name="connsiteX0" fmla="*/ 133015 w 5594186"/>
              <a:gd name="connsiteY0" fmla="*/ -1087 h 1498600"/>
              <a:gd name="connsiteX1" fmla="*/ 5460954 w 5594186"/>
              <a:gd name="connsiteY1" fmla="*/ -1087 h 1498600"/>
              <a:gd name="connsiteX2" fmla="*/ 5594078 w 5594186"/>
              <a:gd name="connsiteY2" fmla="*/ 131700 h 1498600"/>
              <a:gd name="connsiteX3" fmla="*/ 5593222 w 5594186"/>
              <a:gd name="connsiteY3" fmla="*/ 146686 h 1498600"/>
              <a:gd name="connsiteX4" fmla="*/ 5452387 w 5594186"/>
              <a:gd name="connsiteY4" fmla="*/ 1379711 h 1498600"/>
              <a:gd name="connsiteX5" fmla="*/ 5320119 w 5594186"/>
              <a:gd name="connsiteY5" fmla="*/ 1497513 h 1498600"/>
              <a:gd name="connsiteX6" fmla="*/ 133015 w 5594186"/>
              <a:gd name="connsiteY6" fmla="*/ 1497513 h 1498600"/>
              <a:gd name="connsiteX7" fmla="*/ -109 w 5594186"/>
              <a:gd name="connsiteY7" fmla="*/ 1364726 h 1498600"/>
              <a:gd name="connsiteX8" fmla="*/ -109 w 5594186"/>
              <a:gd name="connsiteY8" fmla="*/ 131700 h 1498600"/>
              <a:gd name="connsiteX9" fmla="*/ 133015 w 5594186"/>
              <a:gd name="connsiteY9" fmla="*/ -1087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186" h="1498600">
                <a:moveTo>
                  <a:pt x="133015" y="-1087"/>
                </a:moveTo>
                <a:lnTo>
                  <a:pt x="5460954" y="-1087"/>
                </a:lnTo>
                <a:cubicBezTo>
                  <a:pt x="5534476" y="-1087"/>
                  <a:pt x="5594078" y="58383"/>
                  <a:pt x="5594078" y="131700"/>
                </a:cubicBezTo>
                <a:cubicBezTo>
                  <a:pt x="5594078" y="136728"/>
                  <a:pt x="5593783" y="141755"/>
                  <a:pt x="5593222" y="146686"/>
                </a:cubicBezTo>
                <a:lnTo>
                  <a:pt x="5452387" y="1379711"/>
                </a:lnTo>
                <a:cubicBezTo>
                  <a:pt x="5444732" y="1446865"/>
                  <a:pt x="5387812" y="1497513"/>
                  <a:pt x="5320119" y="1497513"/>
                </a:cubicBezTo>
                <a:lnTo>
                  <a:pt x="133015" y="1497513"/>
                </a:lnTo>
                <a:cubicBezTo>
                  <a:pt x="59492" y="1497513"/>
                  <a:pt x="-109" y="1438043"/>
                  <a:pt x="-109" y="1364726"/>
                </a:cubicBezTo>
                <a:lnTo>
                  <a:pt x="-109" y="131700"/>
                </a:lnTo>
                <a:cubicBezTo>
                  <a:pt x="-109" y="58383"/>
                  <a:pt x="59492" y="-1087"/>
                  <a:pt x="133015" y="-1087"/>
                </a:cubicBezTo>
                <a:close/>
              </a:path>
            </a:pathLst>
          </a:custGeom>
          <a:gradFill flip="none" rotWithShape="1">
            <a:gsLst>
              <a:gs pos="30000">
                <a:schemeClr val="accent2"/>
              </a:gs>
              <a:gs pos="100000">
                <a:schemeClr val="accent2">
                  <a:lumMod val="80000"/>
                  <a:lumOff val="20000"/>
                </a:schemeClr>
              </a:gs>
            </a:gsLst>
            <a:lin ang="2700000" scaled="1"/>
            <a:tileRect/>
          </a:gradFill>
          <a:ln>
            <a:noFill/>
          </a:ln>
          <a:effectLst>
            <a:outerShdw blurRad="381000" dist="190500" dir="5400000" sx="90000" sy="90000" algn="ctr" rotWithShape="0">
              <a:schemeClr val="accent2">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宋体 CN Medium" panose="02020500000000000000" charset="-122"/>
            </a:endParaRPr>
          </a:p>
        </p:txBody>
      </p:sp>
      <p:sp>
        <p:nvSpPr>
          <p:cNvPr id="342" name="文本框 28"/>
          <p:cNvSpPr txBox="1"/>
          <p:nvPr/>
        </p:nvSpPr>
        <p:spPr>
          <a:xfrm>
            <a:off x="967375" y="1770469"/>
            <a:ext cx="4806950" cy="279400"/>
          </a:xfrm>
          <a:prstGeom prst="rect">
            <a:avLst/>
          </a:prstGeom>
          <a:noFill/>
        </p:spPr>
        <p:txBody>
          <a:bodyPr wrap="square" lIns="0" tIns="0" rIns="0" bIns="0" rtlCol="0">
            <a:spAutoFit/>
          </a:bodyPr>
          <a:lstStyle>
            <a:defPPr>
              <a:defRPr lang="zh-CN"/>
            </a:defPPr>
            <a:lvl1pPr>
              <a:defRPr kumimoji="1">
                <a:latin typeface="OPPOSans R" pitchFamily="18" charset="-122"/>
                <a:ea typeface="OPPOSans R" pitchFamily="18" charset="-122"/>
                <a:cs typeface="OPPOSans R" pitchFamily="18" charset="-122"/>
              </a:defRPr>
            </a:lvl1pPr>
          </a:lstStyle>
          <a:p>
            <a:r>
              <a:rPr lang="zh-CN" sz="1800" b="1">
                <a:solidFill>
                  <a:schemeClr val="bg1">
                    <a:alpha val="100000"/>
                  </a:schemeClr>
                </a:solidFill>
                <a:latin typeface="思源黑体 CN Bold"/>
                <a:ea typeface="思源黑体 CN Bold"/>
                <a:cs typeface="思源宋体 CN Medium"/>
              </a:rPr>
              <a:t>核心辅助工具：</a:t>
            </a:r>
            <a:endParaRPr lang="zh-CN" sz="1800" b="1">
              <a:solidFill>
                <a:schemeClr val="bg1">
                  <a:alpha val="100000"/>
                </a:schemeClr>
              </a:solidFill>
              <a:latin typeface="思源黑体 CN Bold"/>
              <a:ea typeface="思源黑体 CN Bold"/>
              <a:cs typeface="思源宋体 CN Medium"/>
            </a:endParaRPr>
          </a:p>
        </p:txBody>
      </p:sp>
      <p:sp>
        <p:nvSpPr>
          <p:cNvPr id="343" name="文本框 29"/>
          <p:cNvSpPr txBox="1"/>
          <p:nvPr/>
        </p:nvSpPr>
        <p:spPr>
          <a:xfrm>
            <a:off x="967375" y="2150286"/>
            <a:ext cx="4537027" cy="323850"/>
          </a:xfrm>
          <a:prstGeom prst="rect">
            <a:avLst/>
          </a:prstGeom>
          <a:noFill/>
        </p:spPr>
        <p:txBody>
          <a:bodyPr wrap="square" lIns="0" tIns="0" rIns="0" bIns="0" rtlCol="0">
            <a:spAutoFit/>
          </a:bodyPr>
          <a:lstStyle>
            <a:defPPr>
              <a:defRPr lang="en-US"/>
            </a:defPPr>
            <a:lvl1pPr algn="ctr">
              <a:defRPr kumimoji="1" sz="1000">
                <a:solidFill>
                  <a:schemeClr val="bg1"/>
                </a:solidFill>
                <a:latin typeface="OPPOSans M" panose="00020600040101010101" pitchFamily="18" charset="-122"/>
                <a:ea typeface="OPPOSans M" panose="00020600040101010101" pitchFamily="18" charset="-122"/>
                <a:cs typeface="OPPOSans M" panose="00020600040101010101" pitchFamily="18" charset="-122"/>
              </a:defRPr>
            </a:lvl1pPr>
          </a:lstStyle>
          <a:p>
            <a:pPr algn="l">
              <a:lnSpc>
                <a:spcPct val="150000"/>
              </a:lnSpc>
            </a:pPr>
            <a:r>
              <a:rPr lang="zh-CN" sz="1400" b="1">
                <a:solidFill>
                  <a:schemeClr val="bg1">
                    <a:alpha val="100000"/>
                  </a:schemeClr>
                </a:solidFill>
                <a:latin typeface="思源黑体 CN Bold"/>
                <a:ea typeface="思源黑体 CN Bold"/>
                <a:cs typeface="思源宋体 CN Medium"/>
              </a:rPr>
              <a:t>ChatGPT-4o / Claude 3.5 Sonnet / Gemini 3.0</a:t>
            </a:r>
            <a:endParaRPr lang="zh-CN" sz="1400" b="1">
              <a:solidFill>
                <a:schemeClr val="bg1">
                  <a:alpha val="100000"/>
                </a:schemeClr>
              </a:solidFill>
              <a:latin typeface="思源黑体 CN Bold"/>
              <a:ea typeface="思源黑体 CN Bold"/>
              <a:cs typeface="思源宋体 CN Medium"/>
            </a:endParaRPr>
          </a:p>
        </p:txBody>
      </p:sp>
      <p:sp>
        <p:nvSpPr>
          <p:cNvPr id="344" name="文本框 30"/>
          <p:cNvSpPr txBox="1"/>
          <p:nvPr/>
        </p:nvSpPr>
        <p:spPr>
          <a:xfrm>
            <a:off x="9026279" y="1727663"/>
            <a:ext cx="2133600" cy="279400"/>
          </a:xfrm>
          <a:prstGeom prst="rect">
            <a:avLst/>
          </a:prstGeom>
          <a:noFill/>
        </p:spPr>
        <p:txBody>
          <a:bodyPr wrap="square" lIns="0" tIns="0" rIns="0" bIns="0" rtlCol="0">
            <a:spAutoFit/>
          </a:bodyPr>
          <a:lstStyle>
            <a:defPPr>
              <a:defRPr lang="zh-CN"/>
            </a:defPPr>
            <a:lvl1pPr>
              <a:defRPr kumimoji="1">
                <a:solidFill>
                  <a:schemeClr val="bg1"/>
                </a:solidFill>
                <a:latin typeface="+mj-ea"/>
                <a:ea typeface="+mj-ea"/>
                <a:cs typeface="OPPOSans B" panose="00020600040101010101" pitchFamily="18" charset="-122"/>
              </a:defRPr>
            </a:lvl1pPr>
          </a:lstStyle>
          <a:p>
            <a:pPr algn="r"/>
            <a:r>
              <a:rPr sz="1800" b="1"/>
              <a:t>代码辅助工具</a:t>
            </a:r>
            <a:r>
              <a:rPr sz="1800" b="1"/>
              <a:t>：</a:t>
            </a:r>
            <a:endParaRPr sz="1800" b="1"/>
          </a:p>
        </p:txBody>
      </p:sp>
      <p:sp>
        <p:nvSpPr>
          <p:cNvPr id="345" name="文本框 31"/>
          <p:cNvSpPr txBox="1"/>
          <p:nvPr/>
        </p:nvSpPr>
        <p:spPr>
          <a:xfrm>
            <a:off x="7685031" y="2150286"/>
            <a:ext cx="3562350" cy="323850"/>
          </a:xfrm>
          <a:prstGeom prst="rect">
            <a:avLst/>
          </a:prstGeom>
          <a:noFill/>
        </p:spPr>
        <p:txBody>
          <a:bodyPr wrap="square" lIns="0" tIns="0" rIns="0" bIns="0" rtlCol="0">
            <a:spAutoFit/>
          </a:bodyPr>
          <a:lstStyle>
            <a:defPPr>
              <a:defRPr lang="zh-CN"/>
            </a:defPPr>
            <a:lvl1pPr>
              <a:lnSpc>
                <a:spcPct val="150000"/>
              </a:lnSpc>
              <a:defRPr kumimoji="1" sz="1000">
                <a:solidFill>
                  <a:schemeClr val="bg1">
                    <a:alpha val="80000"/>
                  </a:schemeClr>
                </a:solidFill>
                <a:latin typeface="+mn-ea"/>
                <a:cs typeface="OPPOSans R" pitchFamily="18" charset="-122"/>
              </a:defRPr>
            </a:lvl1pPr>
          </a:lstStyle>
          <a:p>
            <a:pPr algn="r"/>
            <a:r>
              <a:rPr lang="en-US" sz="1400" b="1">
                <a:solidFill>
                  <a:schemeClr val="bg1">
                    <a:alpha val="100000"/>
                  </a:schemeClr>
                </a:solidFill>
                <a:latin typeface="思源黑体 CN Regular"/>
                <a:ea typeface="思源黑体 CN Regular"/>
                <a:cs typeface="思源宋体 CN Medium"/>
              </a:rPr>
              <a:t>GitHub Copilot / Cursor</a:t>
            </a:r>
            <a:endParaRPr lang="en-US" sz="1400" b="1">
              <a:solidFill>
                <a:schemeClr val="bg1">
                  <a:alpha val="100000"/>
                </a:schemeClr>
              </a:solidFill>
              <a:latin typeface="思源黑体 CN Regular"/>
              <a:ea typeface="思源黑体 CN Regular"/>
              <a:cs typeface="思源宋体 CN Medium"/>
            </a:endParaRPr>
          </a:p>
        </p:txBody>
      </p:sp>
      <p:sp>
        <p:nvSpPr>
          <p:cNvPr id="346" name="文本框 345"/>
          <p:cNvSpPr txBox="1"/>
          <p:nvPr/>
        </p:nvSpPr>
        <p:spPr>
          <a:xfrm>
            <a:off x="532358" y="4264831"/>
            <a:ext cx="11137900" cy="1917700"/>
          </a:xfrm>
          <a:prstGeom prst="rect">
            <a:avLst/>
          </a:prstGeom>
        </p:spPr>
        <p:txBody>
          <a:bodyPr>
            <a:spAutoFit/>
          </a:bodyPr>
          <a:p>
            <a:pPr marL="0" lvl="0" indent="0" algn="l" defTabSz="914400">
              <a:lnSpc>
                <a:spcPct val="150000"/>
              </a:lnSpc>
              <a:defRPr sz="1800">
                <a:solidFill>
                  <a:schemeClr val="tx1">
                    <a:alpha val="100000"/>
                  </a:schemeClr>
                </a:solidFill>
                <a:latin typeface="思源黑体 CN Regular"/>
                <a:ea typeface="思源黑体 CN Regular"/>
                <a:cs typeface="+mn-cs"/>
              </a:defRPr>
            </a:pPr>
            <a:r>
              <a:rPr lang="zh-CN" sz="1600" b="0" i="0" u="none" strike="noStrike">
                <a:solidFill>
                  <a:schemeClr val="tx1">
                    <a:alpha val="100000"/>
                  </a:schemeClr>
                </a:solidFill>
                <a:latin typeface="思源黑体 CN Bold"/>
                <a:ea typeface="思源黑体 CN Bold"/>
                <a:cs typeface="思源宋体 CN Medium"/>
                <a:sym typeface="思源宋体 CN Medium"/>
              </a:rPr>
              <a:t>AI 工具的介入贯穿了软件开发的完整生命周期，具体包括：</a:t>
            </a:r>
            <a:endParaRPr sz="1800">
              <a:solidFill>
                <a:schemeClr val="tx1">
                  <a:alpha val="100000"/>
                </a:schemeClr>
              </a:solidFill>
              <a:latin typeface="思源黑体 CN Regular"/>
              <a:ea typeface="思源黑体 CN Regular"/>
              <a:cs typeface="+mn-cs"/>
            </a:endParaRPr>
          </a:p>
          <a:p>
            <a:pPr marL="0" lvl="0" indent="0" algn="l" defTabSz="914400">
              <a:lnSpc>
                <a:spcPct val="150000"/>
              </a:lnSpc>
              <a:buFont typeface="Arial" panose="020B0604020202020204" pitchFamily="34" charset="0"/>
              <a:buChar char="•"/>
              <a:defRPr sz="1800">
                <a:solidFill>
                  <a:schemeClr val="tx1">
                    <a:alpha val="100000"/>
                  </a:schemeClr>
                </a:solidFill>
                <a:latin typeface="思源黑体 CN Regular"/>
                <a:ea typeface="思源黑体 CN Regular"/>
                <a:cs typeface="+mn-cs"/>
              </a:defRPr>
            </a:pPr>
            <a:r>
              <a:rPr lang="zh-CN" sz="1600" b="0" i="0" u="none" strike="noStrike">
                <a:solidFill>
                  <a:schemeClr val="tx1">
                    <a:alpha val="100000"/>
                  </a:schemeClr>
                </a:solidFill>
                <a:latin typeface="思源黑体 CN Bold"/>
                <a:ea typeface="思源黑体 CN Bold"/>
                <a:cs typeface="思源宋体 CN Medium"/>
                <a:sym typeface="思源宋体 CN Medium"/>
              </a:rPr>
              <a:t>需求与设计阶段：约占 20%。用于量化金融概念领域知识补全及微服务拆分边界的合理性验证。</a:t>
            </a:r>
            <a:endParaRPr lang="zh-CN" sz="1600" b="0" i="0" u="none" strike="noStrike">
              <a:solidFill>
                <a:schemeClr val="tx1">
                  <a:alpha val="100000"/>
                </a:schemeClr>
              </a:solidFill>
              <a:latin typeface="思源黑体 CN Bold"/>
              <a:ea typeface="思源黑体 CN Bold"/>
              <a:cs typeface="思源宋体 CN Medium"/>
              <a:sym typeface="思源宋体 CN Medium"/>
            </a:endParaRPr>
          </a:p>
          <a:p>
            <a:pPr marL="0" lvl="0" indent="0" algn="l" defTabSz="914400">
              <a:lnSpc>
                <a:spcPct val="150000"/>
              </a:lnSpc>
              <a:buFont typeface="Arial" panose="020B0604020202020204" pitchFamily="34" charset="0"/>
              <a:buChar char="•"/>
              <a:defRPr sz="1800">
                <a:solidFill>
                  <a:schemeClr val="tx1">
                    <a:alpha val="100000"/>
                  </a:schemeClr>
                </a:solidFill>
                <a:latin typeface="思源黑体 CN Regular"/>
                <a:ea typeface="思源黑体 CN Regular"/>
                <a:cs typeface="+mn-cs"/>
              </a:defRPr>
            </a:pPr>
            <a:r>
              <a:rPr lang="zh-CN" sz="1600" b="0" i="0" u="none" strike="noStrike">
                <a:solidFill>
                  <a:schemeClr val="tx1">
                    <a:alpha val="100000"/>
                  </a:schemeClr>
                </a:solidFill>
                <a:latin typeface="思源黑体 CN Bold"/>
                <a:ea typeface="思源黑体 CN Bold"/>
                <a:cs typeface="思源宋体 CN Medium"/>
                <a:sym typeface="思源宋体 CN Medium"/>
              </a:rPr>
              <a:t>编码与实现阶段：约占 50%。用于生成 CRUD 基础代码、前端 UI 组件结构、Dockerfile 编写及复杂 SQL 语句构建。</a:t>
            </a:r>
            <a:endParaRPr lang="zh-CN" sz="1600" b="0" i="0" u="none" strike="noStrike">
              <a:solidFill>
                <a:schemeClr val="tx1">
                  <a:alpha val="100000"/>
                </a:schemeClr>
              </a:solidFill>
              <a:latin typeface="思源黑体 CN Bold"/>
              <a:ea typeface="思源黑体 CN Bold"/>
              <a:cs typeface="思源宋体 CN Medium"/>
              <a:sym typeface="思源宋体 CN Medium"/>
            </a:endParaRPr>
          </a:p>
          <a:p>
            <a:pPr marL="0" lvl="0" indent="0" algn="l" defTabSz="914400">
              <a:lnSpc>
                <a:spcPct val="150000"/>
              </a:lnSpc>
              <a:buFont typeface="Arial" panose="020B0604020202020204" pitchFamily="34" charset="0"/>
              <a:buChar char="•"/>
              <a:defRPr sz="1800">
                <a:solidFill>
                  <a:schemeClr val="tx1">
                    <a:alpha val="100000"/>
                  </a:schemeClr>
                </a:solidFill>
                <a:latin typeface="思源黑体 CN Regular"/>
                <a:ea typeface="思源黑体 CN Regular"/>
                <a:cs typeface="+mn-cs"/>
              </a:defRPr>
            </a:pPr>
            <a:r>
              <a:rPr lang="zh-CN" sz="1600" b="0" i="0" u="none" strike="noStrike">
                <a:solidFill>
                  <a:schemeClr val="tx1">
                    <a:alpha val="100000"/>
                  </a:schemeClr>
                </a:solidFill>
                <a:latin typeface="思源黑体 CN Bold"/>
                <a:ea typeface="思源黑体 CN Bold"/>
                <a:cs typeface="思源宋体 CN Medium"/>
                <a:sym typeface="思源宋体 CN Medium"/>
              </a:rPr>
              <a:t>测试与调试阶段：约占 20%。用于生成测试用例数据、解释复杂的堆栈报错信息及日志分析。</a:t>
            </a:r>
            <a:endParaRPr lang="zh-CN" sz="1600" b="0" i="0" u="none" strike="noStrike">
              <a:solidFill>
                <a:schemeClr val="tx1">
                  <a:alpha val="100000"/>
                </a:schemeClr>
              </a:solidFill>
              <a:latin typeface="思源黑体 CN Bold"/>
              <a:ea typeface="思源黑体 CN Bold"/>
              <a:cs typeface="思源宋体 CN Medium"/>
              <a:sym typeface="思源宋体 CN Medium"/>
            </a:endParaRPr>
          </a:p>
          <a:p>
            <a:pPr marL="0" lvl="0" indent="0" algn="l" defTabSz="914400">
              <a:lnSpc>
                <a:spcPct val="150000"/>
              </a:lnSpc>
              <a:buFont typeface="Arial" panose="020B0604020202020204" pitchFamily="34" charset="0"/>
              <a:buChar char="•"/>
              <a:defRPr sz="1800">
                <a:solidFill>
                  <a:schemeClr val="tx1">
                    <a:alpha val="100000"/>
                  </a:schemeClr>
                </a:solidFill>
                <a:latin typeface="思源黑体 CN Regular"/>
                <a:ea typeface="思源黑体 CN Regular"/>
                <a:cs typeface="+mn-cs"/>
              </a:defRPr>
            </a:pPr>
            <a:r>
              <a:rPr lang="zh-CN" sz="1600" b="0" i="0" u="none" strike="noStrike">
                <a:solidFill>
                  <a:schemeClr val="tx1">
                    <a:alpha val="100000"/>
                  </a:schemeClr>
                </a:solidFill>
                <a:latin typeface="思源黑体 CN Bold"/>
                <a:ea typeface="思源黑体 CN Bold"/>
                <a:cs typeface="思源宋体 CN Medium"/>
                <a:sym typeface="思源宋体 CN Medium"/>
              </a:rPr>
              <a:t>部署与运维阶段：约占 10%。用于编写 GitHub Actions 流程文件及 Docker Compose 配置脚本。</a:t>
            </a:r>
            <a:endParaRPr lang="zh-CN" sz="1600" b="0" i="0" u="none" strike="noStrike">
              <a:solidFill>
                <a:schemeClr val="tx1">
                  <a:alpha val="100000"/>
                </a:schemeClr>
              </a:solidFill>
              <a:latin typeface="思源黑体 CN Bold"/>
              <a:ea typeface="思源黑体 CN Bold"/>
              <a:cs typeface="思源宋体 CN Medium"/>
              <a:sym typeface="思源宋体 CN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347" name=""/>
        <p:cNvGrpSpPr/>
        <p:nvPr/>
      </p:nvGrpSpPr>
      <p:grpSpPr>
        <a:xfrm>
          <a:off x="0" y="0"/>
          <a:ext cx="0" cy="0"/>
          <a:chOff x="0" y="0"/>
          <a:chExt cx="0" cy="0"/>
        </a:xfrm>
      </p:grpSpPr>
      <p:pic>
        <p:nvPicPr>
          <p:cNvPr id="348"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349" name="直接连接符 3"/>
          <p:cNvCxnSpPr/>
          <p:nvPr/>
        </p:nvCxnSpPr>
        <p:spPr>
          <a:xfrm>
            <a:off x="2146300" y="638907"/>
            <a:ext cx="9602788"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350" name="文本框 2"/>
          <p:cNvSpPr txBox="1"/>
          <p:nvPr/>
        </p:nvSpPr>
        <p:spPr>
          <a:xfrm>
            <a:off x="455613" y="454025"/>
            <a:ext cx="2330450" cy="39370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AI</a:t>
            </a:r>
            <a:r>
              <a:rPr lang="zh-CN" sz="2000" b="1">
                <a:solidFill>
                  <a:schemeClr val="accent1">
                    <a:alpha val="100000"/>
                  </a:schemeClr>
                </a:solidFill>
                <a:latin typeface="思源黑体 CN Bold"/>
                <a:ea typeface="思源黑体 CN Bold"/>
                <a:cs typeface="思源黑体 CN Regular"/>
              </a:rPr>
              <a:t>工具使用反思</a:t>
            </a:r>
            <a:endParaRPr lang="zh-CN" sz="2000" b="1">
              <a:solidFill>
                <a:schemeClr val="accent1">
                  <a:alpha val="100000"/>
                </a:schemeClr>
              </a:solidFill>
              <a:latin typeface="思源黑体 CN Bold"/>
              <a:ea typeface="思源黑体 CN Bold"/>
              <a:cs typeface="思源黑体 CN Regular"/>
            </a:endParaRPr>
          </a:p>
        </p:txBody>
      </p:sp>
      <p:sp>
        <p:nvSpPr>
          <p:cNvPr id="351" name="Oval 23+"/>
          <p:cNvSpPr/>
          <p:nvPr/>
        </p:nvSpPr>
        <p:spPr>
          <a:xfrm flipH="1">
            <a:off x="5544174" y="1363736"/>
            <a:ext cx="2886510" cy="2886508"/>
          </a:xfrm>
          <a:prstGeom prst="arc">
            <a:avLst>
              <a:gd name="adj1" fmla="val 8053775"/>
              <a:gd name="adj2" fmla="val 17182754"/>
            </a:avLst>
          </a:prstGeom>
          <a:gradFill flip="none" rotWithShape="1">
            <a:gsLst>
              <a:gs pos="100000">
                <a:schemeClr val="accent1">
                  <a:lumMod val="20000"/>
                  <a:lumOff val="80000"/>
                </a:schemeClr>
              </a:gs>
              <a:gs pos="0">
                <a:schemeClr val="bg1">
                  <a:alpha val="0"/>
                </a:schemeClr>
              </a:gs>
            </a:gsLst>
            <a:lin ang="13500000" scaled="1"/>
            <a:tileRect/>
          </a:gra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cxnSp>
        <p:nvCxnSpPr>
          <p:cNvPr id="352" name="直接连接符 5"/>
          <p:cNvCxnSpPr>
            <a:stCxn id="353" idx="1"/>
            <a:endCxn id="354" idx="2"/>
          </p:cNvCxnSpPr>
          <p:nvPr/>
        </p:nvCxnSpPr>
        <p:spPr>
          <a:xfrm flipH="1" flipV="1">
            <a:off x="8079474" y="1822739"/>
            <a:ext cx="586461"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4" name="椭圆 6"/>
          <p:cNvSpPr/>
          <p:nvPr/>
        </p:nvSpPr>
        <p:spPr>
          <a:xfrm flipH="1">
            <a:off x="8010928" y="1788466"/>
            <a:ext cx="68546" cy="68546"/>
          </a:xfrm>
          <a:prstGeom prst="ellipse">
            <a:avLst/>
          </a:prstGeom>
          <a:solidFill>
            <a:schemeClr val="accent1"/>
          </a:soli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53" name="矩形: 圆角 7"/>
          <p:cNvSpPr/>
          <p:nvPr/>
        </p:nvSpPr>
        <p:spPr>
          <a:xfrm>
            <a:off x="8665935" y="1549690"/>
            <a:ext cx="2587106" cy="546100"/>
          </a:xfrm>
          <a:prstGeom prst="roundRect">
            <a:avLst>
              <a:gd name="adj" fmla="val 50000"/>
            </a:avLst>
          </a:prstGeom>
          <a:solidFill>
            <a:schemeClr val="accent1">
              <a:lumMod val="20000"/>
              <a:lumOff val="80000"/>
              <a:alpha val="4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5" name="直接连接符 8"/>
          <p:cNvCxnSpPr>
            <a:stCxn id="356" idx="1"/>
            <a:endCxn id="357" idx="2"/>
          </p:cNvCxnSpPr>
          <p:nvPr/>
        </p:nvCxnSpPr>
        <p:spPr>
          <a:xfrm flipH="1" flipV="1">
            <a:off x="8465737" y="2805083"/>
            <a:ext cx="571221"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7" name="椭圆 9"/>
          <p:cNvSpPr/>
          <p:nvPr/>
        </p:nvSpPr>
        <p:spPr>
          <a:xfrm flipH="1">
            <a:off x="8397191" y="2770810"/>
            <a:ext cx="68546" cy="68546"/>
          </a:xfrm>
          <a:prstGeom prst="ellipse">
            <a:avLst/>
          </a:prstGeom>
          <a:solidFill>
            <a:schemeClr val="accent1"/>
          </a:soli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56" name="矩形: 圆角 10"/>
          <p:cNvSpPr/>
          <p:nvPr/>
        </p:nvSpPr>
        <p:spPr>
          <a:xfrm>
            <a:off x="9036958" y="2532034"/>
            <a:ext cx="2587106" cy="546100"/>
          </a:xfrm>
          <a:prstGeom prst="roundRect">
            <a:avLst>
              <a:gd name="adj" fmla="val 50000"/>
            </a:avLst>
          </a:prstGeom>
          <a:solidFill>
            <a:schemeClr val="accent1">
              <a:lumMod val="20000"/>
              <a:lumOff val="80000"/>
              <a:alpha val="4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8" name="直接连接符 11"/>
          <p:cNvCxnSpPr>
            <a:stCxn id="359" idx="1"/>
            <a:endCxn id="360" idx="2"/>
          </p:cNvCxnSpPr>
          <p:nvPr/>
        </p:nvCxnSpPr>
        <p:spPr>
          <a:xfrm flipH="1" flipV="1">
            <a:off x="8105446" y="3769383"/>
            <a:ext cx="586461"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0" name="椭圆 12"/>
          <p:cNvSpPr/>
          <p:nvPr/>
        </p:nvSpPr>
        <p:spPr>
          <a:xfrm flipH="1">
            <a:off x="8036900" y="3735110"/>
            <a:ext cx="68546" cy="68546"/>
          </a:xfrm>
          <a:prstGeom prst="ellipse">
            <a:avLst/>
          </a:prstGeom>
          <a:solidFill>
            <a:schemeClr val="accent1"/>
          </a:soli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59" name="矩形: 圆角 13"/>
          <p:cNvSpPr/>
          <p:nvPr/>
        </p:nvSpPr>
        <p:spPr>
          <a:xfrm>
            <a:off x="8691907" y="3496334"/>
            <a:ext cx="2587106" cy="546100"/>
          </a:xfrm>
          <a:prstGeom prst="roundRect">
            <a:avLst>
              <a:gd name="adj" fmla="val 50000"/>
            </a:avLst>
          </a:prstGeom>
          <a:solidFill>
            <a:schemeClr val="accent1">
              <a:lumMod val="20000"/>
              <a:lumOff val="80000"/>
              <a:alpha val="4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Oval 23+"/>
          <p:cNvSpPr/>
          <p:nvPr/>
        </p:nvSpPr>
        <p:spPr>
          <a:xfrm>
            <a:off x="3757108" y="1363736"/>
            <a:ext cx="2886510" cy="2886508"/>
          </a:xfrm>
          <a:prstGeom prst="arc">
            <a:avLst>
              <a:gd name="adj1" fmla="val 8053775"/>
              <a:gd name="adj2" fmla="val 17182754"/>
            </a:avLst>
          </a:prstGeom>
          <a:gradFill flip="none" rotWithShape="1">
            <a:gsLst>
              <a:gs pos="100000">
                <a:schemeClr val="accent2">
                  <a:lumMod val="20000"/>
                  <a:lumOff val="80000"/>
                </a:schemeClr>
              </a:gs>
              <a:gs pos="0">
                <a:schemeClr val="bg1">
                  <a:alpha val="0"/>
                </a:schemeClr>
              </a:gs>
            </a:gsLst>
            <a:lin ang="13500000" scaled="1"/>
            <a:tileRect/>
          </a:gradFill>
          <a:ln w="12700">
            <a:solidFill>
              <a:schemeClr val="accent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cxnSp>
        <p:nvCxnSpPr>
          <p:cNvPr id="362" name="直接连接符 15"/>
          <p:cNvCxnSpPr>
            <a:stCxn id="363" idx="1"/>
            <a:endCxn id="364" idx="2"/>
          </p:cNvCxnSpPr>
          <p:nvPr/>
        </p:nvCxnSpPr>
        <p:spPr>
          <a:xfrm flipV="1">
            <a:off x="3521857" y="1822739"/>
            <a:ext cx="586461"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4" name="椭圆 16"/>
          <p:cNvSpPr/>
          <p:nvPr/>
        </p:nvSpPr>
        <p:spPr>
          <a:xfrm>
            <a:off x="4108318" y="1788466"/>
            <a:ext cx="68546" cy="68546"/>
          </a:xfrm>
          <a:prstGeom prst="ellipse">
            <a:avLst/>
          </a:prstGeom>
          <a:solidFill>
            <a:schemeClr val="accent2"/>
          </a:soli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63" name="矩形: 圆角 17"/>
          <p:cNvSpPr/>
          <p:nvPr/>
        </p:nvSpPr>
        <p:spPr>
          <a:xfrm flipH="1">
            <a:off x="934751" y="1549690"/>
            <a:ext cx="2587106" cy="546100"/>
          </a:xfrm>
          <a:prstGeom prst="roundRect">
            <a:avLst>
              <a:gd name="adj" fmla="val 50000"/>
            </a:avLst>
          </a:prstGeom>
          <a:solidFill>
            <a:schemeClr val="accent2">
              <a:lumMod val="20000"/>
              <a:lumOff val="80000"/>
              <a:alpha val="40000"/>
            </a:schemeClr>
          </a:solid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文本框 18"/>
          <p:cNvSpPr txBox="1"/>
          <p:nvPr/>
        </p:nvSpPr>
        <p:spPr>
          <a:xfrm flipH="1">
            <a:off x="1171072" y="1683081"/>
            <a:ext cx="2095500" cy="273050"/>
          </a:xfrm>
          <a:prstGeom prst="rect">
            <a:avLst/>
          </a:prstGeom>
          <a:noFill/>
        </p:spPr>
        <p:txBody>
          <a:bodyPr wrap="square" rtlCol="0">
            <a:spAutoFit/>
          </a:bodyPr>
          <a:lstStyle>
            <a:defPPr>
              <a:defRPr lang="zh-CN"/>
            </a:defPPr>
            <a:lvl1pPr>
              <a:defRPr sz="1200">
                <a:solidFill>
                  <a:schemeClr val="accent3"/>
                </a:solidFill>
                <a:latin typeface="思源宋体 CN Heavy" panose="02020900000000000000" charset="-122"/>
                <a:ea typeface="思源宋体 CN Heavy" panose="02020900000000000000" charset="-122"/>
              </a:defRPr>
            </a:lvl1pPr>
          </a:lstStyle>
          <a:p>
            <a:pPr algn="ctr"/>
            <a:r>
              <a:rPr lang="zh-CN">
                <a:solidFill>
                  <a:schemeClr val="tx1">
                    <a:alpha val="100000"/>
                  </a:schemeClr>
                </a:solidFill>
                <a:latin typeface="思源黑体 CN Regular"/>
                <a:ea typeface="思源黑体 CN Regular"/>
                <a:cs typeface="+mn-cs"/>
              </a:rPr>
              <a:t>开发者能力的显著放大</a:t>
            </a:r>
            <a:endParaRPr lang="zh-CN">
              <a:solidFill>
                <a:schemeClr val="tx1">
                  <a:alpha val="100000"/>
                </a:schemeClr>
              </a:solidFill>
              <a:latin typeface="思源黑体 CN Regular"/>
              <a:ea typeface="思源黑体 CN Regular"/>
              <a:cs typeface="+mn-cs"/>
            </a:endParaRPr>
          </a:p>
        </p:txBody>
      </p:sp>
      <p:cxnSp>
        <p:nvCxnSpPr>
          <p:cNvPr id="366" name="直接连接符 19"/>
          <p:cNvCxnSpPr>
            <a:stCxn id="367" idx="1"/>
            <a:endCxn id="368" idx="2"/>
          </p:cNvCxnSpPr>
          <p:nvPr/>
        </p:nvCxnSpPr>
        <p:spPr>
          <a:xfrm flipV="1">
            <a:off x="3150834" y="2805083"/>
            <a:ext cx="578841"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8" name="椭圆 20"/>
          <p:cNvSpPr/>
          <p:nvPr/>
        </p:nvSpPr>
        <p:spPr>
          <a:xfrm>
            <a:off x="3729675" y="2770810"/>
            <a:ext cx="68546" cy="68546"/>
          </a:xfrm>
          <a:prstGeom prst="ellipse">
            <a:avLst/>
          </a:prstGeom>
          <a:solidFill>
            <a:schemeClr val="accent2"/>
          </a:soli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67" name="矩形: 圆角 21"/>
          <p:cNvSpPr/>
          <p:nvPr/>
        </p:nvSpPr>
        <p:spPr>
          <a:xfrm flipH="1">
            <a:off x="563728" y="2532034"/>
            <a:ext cx="2587106" cy="546100"/>
          </a:xfrm>
          <a:prstGeom prst="roundRect">
            <a:avLst>
              <a:gd name="adj" fmla="val 50000"/>
            </a:avLst>
          </a:prstGeom>
          <a:solidFill>
            <a:schemeClr val="accent2">
              <a:lumMod val="20000"/>
              <a:lumOff val="80000"/>
              <a:alpha val="40000"/>
            </a:schemeClr>
          </a:solid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22"/>
          <p:cNvCxnSpPr>
            <a:stCxn id="370" idx="1"/>
            <a:endCxn id="371" idx="2"/>
          </p:cNvCxnSpPr>
          <p:nvPr/>
        </p:nvCxnSpPr>
        <p:spPr>
          <a:xfrm flipV="1">
            <a:off x="3495885" y="3769383"/>
            <a:ext cx="586461"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1" name="椭圆 23"/>
          <p:cNvSpPr/>
          <p:nvPr/>
        </p:nvSpPr>
        <p:spPr>
          <a:xfrm>
            <a:off x="4082346" y="3735110"/>
            <a:ext cx="68546" cy="68546"/>
          </a:xfrm>
          <a:prstGeom prst="ellipse">
            <a:avLst/>
          </a:prstGeom>
          <a:solidFill>
            <a:schemeClr val="accent2"/>
          </a:soli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70" name="矩形: 圆角 24"/>
          <p:cNvSpPr/>
          <p:nvPr/>
        </p:nvSpPr>
        <p:spPr>
          <a:xfrm flipH="1">
            <a:off x="908779" y="3496334"/>
            <a:ext cx="2587106" cy="546100"/>
          </a:xfrm>
          <a:prstGeom prst="roundRect">
            <a:avLst>
              <a:gd name="adj" fmla="val 50000"/>
            </a:avLst>
          </a:prstGeom>
          <a:solidFill>
            <a:schemeClr val="accent2">
              <a:lumMod val="20000"/>
              <a:lumOff val="80000"/>
              <a:alpha val="40000"/>
            </a:schemeClr>
          </a:solid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菱形 25"/>
          <p:cNvSpPr/>
          <p:nvPr/>
        </p:nvSpPr>
        <p:spPr>
          <a:xfrm>
            <a:off x="3957007" y="1569077"/>
            <a:ext cx="2455869" cy="2455868"/>
          </a:xfrm>
          <a:prstGeom prst="diamond">
            <a:avLst/>
          </a:prstGeom>
          <a:gradFill flip="none" rotWithShape="1">
            <a:gsLst>
              <a:gs pos="23000">
                <a:schemeClr val="accent2"/>
              </a:gs>
              <a:gs pos="100000">
                <a:schemeClr val="accent2">
                  <a:lumMod val="60000"/>
                  <a:lumOff val="40000"/>
                </a:schemeClr>
              </a:gs>
            </a:gsLst>
            <a:path path="circle">
              <a:fillToRect l="100000" t="100000"/>
            </a:path>
            <a:tileRect r="-100000" b="-100000"/>
          </a:grad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373" name="菱形 26"/>
          <p:cNvSpPr/>
          <p:nvPr/>
        </p:nvSpPr>
        <p:spPr>
          <a:xfrm>
            <a:off x="5748282" y="1569077"/>
            <a:ext cx="2455869" cy="2455868"/>
          </a:xfrm>
          <a:prstGeom prst="diamond">
            <a:avLst/>
          </a:prstGeom>
          <a:gradFill flip="none" rotWithShape="1">
            <a:gsLst>
              <a:gs pos="23000">
                <a:schemeClr val="accent1"/>
              </a:gs>
              <a:gs pos="100000">
                <a:schemeClr val="accent1">
                  <a:lumMod val="60000"/>
                  <a:lumOff val="4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74" name="文本框 27"/>
          <p:cNvSpPr txBox="1"/>
          <p:nvPr/>
        </p:nvSpPr>
        <p:spPr>
          <a:xfrm>
            <a:off x="4610180" y="2301759"/>
            <a:ext cx="1181100" cy="641350"/>
          </a:xfrm>
          <a:prstGeom prst="rect">
            <a:avLst/>
          </a:prstGeom>
          <a:noFill/>
        </p:spPr>
        <p:txBody>
          <a:bodyPr wrap="square" rtlCol="0">
            <a:spAutoFit/>
          </a:bodyPr>
          <a:lstStyle>
            <a:defPPr>
              <a:defRPr lang="zh-CN"/>
            </a:defPPr>
            <a:lvl1pPr>
              <a:defRPr>
                <a:solidFill>
                  <a:schemeClr val="accent1"/>
                </a:solidFill>
                <a:latin typeface="思源宋体 CN Heavy" panose="02020900000000000000" charset="-122"/>
                <a:ea typeface="思源宋体 CN Heavy" panose="02020900000000000000" charset="-122"/>
              </a:defRPr>
            </a:lvl1pPr>
          </a:lstStyle>
          <a:p>
            <a:pPr algn="ctr"/>
            <a:r>
              <a:rPr lang="zh-CN" sz="3600">
                <a:solidFill>
                  <a:schemeClr val="bg1">
                    <a:alpha val="100000"/>
                  </a:schemeClr>
                </a:solidFill>
                <a:effectLst>
                  <a:outerShdw blurRad="254000" dist="38100" dir="2700000" algn="tl">
                    <a:schemeClr val="accent1">
                      <a:lumMod val="50000"/>
                      <a:alpha val="43000"/>
                    </a:schemeClr>
                  </a:outerShdw>
                </a:effectLst>
                <a:latin typeface="思源黑体 CN Bold"/>
                <a:ea typeface="思源黑体 CN Bold"/>
                <a:cs typeface="+mn-cs"/>
              </a:rPr>
              <a:t>收益</a:t>
            </a:r>
            <a:endParaRPr lang="zh-CN" sz="3600">
              <a:solidFill>
                <a:schemeClr val="bg1">
                  <a:alpha val="100000"/>
                </a:schemeClr>
              </a:solidFill>
              <a:effectLst>
                <a:outerShdw blurRad="254000" dist="38100" dir="2700000" algn="tl">
                  <a:schemeClr val="accent1">
                    <a:lumMod val="50000"/>
                    <a:alpha val="43000"/>
                  </a:schemeClr>
                </a:outerShdw>
              </a:effectLst>
              <a:latin typeface="思源黑体 CN Bold"/>
              <a:ea typeface="思源黑体 CN Bold"/>
              <a:cs typeface="+mn-cs"/>
            </a:endParaRPr>
          </a:p>
        </p:txBody>
      </p:sp>
      <p:sp>
        <p:nvSpPr>
          <p:cNvPr id="375" name="文本框 29"/>
          <p:cNvSpPr txBox="1"/>
          <p:nvPr/>
        </p:nvSpPr>
        <p:spPr>
          <a:xfrm>
            <a:off x="6401455" y="2301759"/>
            <a:ext cx="1181100" cy="641350"/>
          </a:xfrm>
          <a:prstGeom prst="rect">
            <a:avLst/>
          </a:prstGeom>
          <a:noFill/>
        </p:spPr>
        <p:txBody>
          <a:bodyPr wrap="square" rtlCol="0">
            <a:spAutoFit/>
          </a:bodyPr>
          <a:lstStyle>
            <a:defPPr>
              <a:defRPr lang="zh-CN"/>
            </a:defPPr>
            <a:lvl1pPr>
              <a:defRPr>
                <a:solidFill>
                  <a:schemeClr val="accent1"/>
                </a:solidFill>
                <a:latin typeface="思源宋体 CN Heavy" panose="02020900000000000000" charset="-122"/>
                <a:ea typeface="思源宋体 CN Heavy" panose="02020900000000000000" charset="-122"/>
              </a:defRPr>
            </a:lvl1pPr>
          </a:lstStyle>
          <a:p>
            <a:pPr algn="ctr"/>
            <a:r>
              <a:rPr lang="zh-CN" sz="3600">
                <a:solidFill>
                  <a:schemeClr val="bg1">
                    <a:alpha val="100000"/>
                  </a:schemeClr>
                </a:solidFill>
                <a:effectLst>
                  <a:outerShdw blurRad="254000" dist="38100" dir="2700000" algn="tl">
                    <a:schemeClr val="accent1">
                      <a:lumMod val="50000"/>
                      <a:alpha val="43000"/>
                    </a:schemeClr>
                  </a:outerShdw>
                </a:effectLst>
                <a:latin typeface="思源黑体 CN Bold"/>
                <a:ea typeface="思源黑体 CN Bold"/>
                <a:cs typeface="+mn-cs"/>
              </a:rPr>
              <a:t>局限</a:t>
            </a:r>
            <a:endParaRPr lang="zh-CN" sz="3600">
              <a:solidFill>
                <a:schemeClr val="bg1">
                  <a:alpha val="100000"/>
                </a:schemeClr>
              </a:solidFill>
              <a:effectLst>
                <a:outerShdw blurRad="254000" dist="38100" dir="2700000" algn="tl">
                  <a:schemeClr val="accent1">
                    <a:lumMod val="50000"/>
                    <a:alpha val="43000"/>
                  </a:schemeClr>
                </a:outerShdw>
              </a:effectLst>
              <a:latin typeface="思源黑体 CN Bold"/>
              <a:ea typeface="思源黑体 CN Bold"/>
              <a:cs typeface="+mn-cs"/>
            </a:endParaRPr>
          </a:p>
        </p:txBody>
      </p:sp>
      <p:sp>
        <p:nvSpPr>
          <p:cNvPr id="376" name="文本框 33"/>
          <p:cNvSpPr txBox="1"/>
          <p:nvPr/>
        </p:nvSpPr>
        <p:spPr>
          <a:xfrm flipH="1">
            <a:off x="789601" y="2661578"/>
            <a:ext cx="2095500" cy="279400"/>
          </a:xfrm>
          <a:prstGeom prst="rect">
            <a:avLst/>
          </a:prstGeom>
          <a:noFill/>
        </p:spPr>
        <p:txBody>
          <a:bodyPr wrap="square" rtlCol="0">
            <a:spAutoFit/>
          </a:bodyPr>
          <a:lstStyle>
            <a:defPPr>
              <a:defRPr lang="zh-CN"/>
            </a:defPPr>
            <a:lvl1pPr>
              <a:defRPr sz="1200">
                <a:solidFill>
                  <a:schemeClr val="accent3"/>
                </a:solidFill>
                <a:latin typeface="思源宋体 CN Heavy" panose="02020900000000000000" charset="-122"/>
                <a:ea typeface="思源宋体 CN Heavy" panose="02020900000000000000" charset="-122"/>
              </a:defRPr>
            </a:lvl1pPr>
          </a:lstStyle>
          <a:p>
            <a:pPr algn="ctr"/>
            <a:r>
              <a:rPr lang="zh-CN">
                <a:solidFill>
                  <a:schemeClr val="tx1">
                    <a:alpha val="100000"/>
                  </a:schemeClr>
                </a:solidFill>
                <a:latin typeface="思源黑体 CN Regular"/>
                <a:ea typeface="思源黑体 CN Regular"/>
                <a:cs typeface="+mn-cs"/>
              </a:rPr>
              <a:t>技术栈广度的低成本拓展</a:t>
            </a:r>
            <a:endParaRPr lang="zh-CN">
              <a:solidFill>
                <a:schemeClr val="tx1">
                  <a:alpha val="100000"/>
                </a:schemeClr>
              </a:solidFill>
              <a:latin typeface="思源黑体 CN Regular"/>
              <a:ea typeface="思源黑体 CN Regular"/>
              <a:cs typeface="+mn-cs"/>
            </a:endParaRPr>
          </a:p>
        </p:txBody>
      </p:sp>
      <p:sp>
        <p:nvSpPr>
          <p:cNvPr id="377" name="文本框 34"/>
          <p:cNvSpPr txBox="1"/>
          <p:nvPr/>
        </p:nvSpPr>
        <p:spPr>
          <a:xfrm flipH="1">
            <a:off x="1171072" y="3626912"/>
            <a:ext cx="2095500" cy="279400"/>
          </a:xfrm>
          <a:prstGeom prst="rect">
            <a:avLst/>
          </a:prstGeom>
          <a:noFill/>
        </p:spPr>
        <p:txBody>
          <a:bodyPr wrap="square" rtlCol="0">
            <a:spAutoFit/>
          </a:bodyPr>
          <a:lstStyle>
            <a:defPPr>
              <a:defRPr lang="zh-CN"/>
            </a:defPPr>
            <a:lvl1pPr>
              <a:defRPr sz="1200">
                <a:solidFill>
                  <a:schemeClr val="accent3"/>
                </a:solidFill>
                <a:latin typeface="思源宋体 CN Heavy" panose="02020900000000000000" charset="-122"/>
                <a:ea typeface="思源宋体 CN Heavy" panose="02020900000000000000" charset="-122"/>
              </a:defRPr>
            </a:lvl1pPr>
          </a:lstStyle>
          <a:p>
            <a:pPr algn="ctr"/>
            <a:r>
              <a:rPr lang="zh-CN">
                <a:solidFill>
                  <a:schemeClr val="tx1">
                    <a:alpha val="100000"/>
                  </a:schemeClr>
                </a:solidFill>
                <a:latin typeface="思源黑体 CN Regular"/>
                <a:ea typeface="思源黑体 CN Regular"/>
                <a:cs typeface="+mn-cs"/>
              </a:rPr>
              <a:t>代码质量的标准化</a:t>
            </a:r>
            <a:endParaRPr lang="zh-CN">
              <a:solidFill>
                <a:schemeClr val="tx1">
                  <a:alpha val="100000"/>
                </a:schemeClr>
              </a:solidFill>
              <a:latin typeface="思源黑体 CN Regular"/>
              <a:ea typeface="思源黑体 CN Regular"/>
              <a:cs typeface="+mn-cs"/>
            </a:endParaRPr>
          </a:p>
        </p:txBody>
      </p:sp>
      <p:sp>
        <p:nvSpPr>
          <p:cNvPr id="378" name="文本框 35"/>
          <p:cNvSpPr txBox="1"/>
          <p:nvPr/>
        </p:nvSpPr>
        <p:spPr>
          <a:xfrm flipH="1">
            <a:off x="8698292" y="1683081"/>
            <a:ext cx="2590800" cy="279400"/>
          </a:xfrm>
          <a:prstGeom prst="rect">
            <a:avLst/>
          </a:prstGeom>
          <a:noFill/>
        </p:spPr>
        <p:txBody>
          <a:bodyPr wrap="square" rtlCol="0">
            <a:spAutoFit/>
          </a:bodyPr>
          <a:lstStyle>
            <a:defPPr>
              <a:defRPr lang="zh-CN"/>
            </a:defPPr>
            <a:lvl1pPr>
              <a:defRPr sz="1200">
                <a:solidFill>
                  <a:schemeClr val="accent3"/>
                </a:solidFill>
                <a:latin typeface="思源宋体 CN Heavy" panose="02020900000000000000" charset="-122"/>
                <a:ea typeface="思源宋体 CN Heavy" panose="02020900000000000000" charset="-122"/>
              </a:defRPr>
            </a:lvl1pPr>
          </a:lstStyle>
          <a:p>
            <a:pPr algn="ctr"/>
            <a:r>
              <a:rPr lang="zh-CN">
                <a:solidFill>
                  <a:schemeClr val="tx1">
                    <a:alpha val="100000"/>
                  </a:schemeClr>
                </a:solidFill>
                <a:latin typeface="思源黑体 CN Regular"/>
                <a:ea typeface="思源黑体 CN Regular"/>
                <a:cs typeface="+mn-cs"/>
              </a:rPr>
              <a:t>对微服务上下文的理解缺失</a:t>
            </a:r>
            <a:endParaRPr lang="zh-CN">
              <a:solidFill>
                <a:schemeClr val="tx1">
                  <a:alpha val="100000"/>
                </a:schemeClr>
              </a:solidFill>
              <a:latin typeface="思源黑体 CN Regular"/>
              <a:ea typeface="思源黑体 CN Regular"/>
              <a:cs typeface="+mn-cs"/>
            </a:endParaRPr>
          </a:p>
        </p:txBody>
      </p:sp>
      <p:sp>
        <p:nvSpPr>
          <p:cNvPr id="379" name="文本框 36"/>
          <p:cNvSpPr txBox="1"/>
          <p:nvPr/>
        </p:nvSpPr>
        <p:spPr>
          <a:xfrm flipH="1">
            <a:off x="9298467" y="2661578"/>
            <a:ext cx="2095500" cy="273050"/>
          </a:xfrm>
          <a:prstGeom prst="rect">
            <a:avLst/>
          </a:prstGeom>
          <a:noFill/>
        </p:spPr>
        <p:txBody>
          <a:bodyPr wrap="square" rtlCol="0">
            <a:spAutoFit/>
          </a:bodyPr>
          <a:lstStyle>
            <a:defPPr>
              <a:defRPr lang="zh-CN"/>
            </a:defPPr>
            <a:lvl1pPr>
              <a:defRPr sz="1200">
                <a:solidFill>
                  <a:schemeClr val="accent3"/>
                </a:solidFill>
                <a:latin typeface="思源宋体 CN Heavy" panose="02020900000000000000" charset="-122"/>
                <a:ea typeface="思源宋体 CN Heavy" panose="02020900000000000000" charset="-122"/>
              </a:defRPr>
            </a:lvl1pPr>
          </a:lstStyle>
          <a:p>
            <a:pPr algn="ctr"/>
            <a:r>
              <a:rPr lang="en-US">
                <a:solidFill>
                  <a:schemeClr val="tx1">
                    <a:alpha val="100000"/>
                  </a:schemeClr>
                </a:solidFill>
                <a:latin typeface="思源黑体 CN Regular"/>
                <a:ea typeface="思源黑体 CN Regular"/>
                <a:cs typeface="+mn-cs"/>
              </a:rPr>
              <a:t>AI</a:t>
            </a:r>
            <a:r>
              <a:rPr lang="zh-CN">
                <a:solidFill>
                  <a:schemeClr val="tx1">
                    <a:alpha val="100000"/>
                  </a:schemeClr>
                </a:solidFill>
                <a:latin typeface="思源黑体 CN Regular"/>
                <a:ea typeface="思源黑体 CN Regular"/>
                <a:cs typeface="+mn-cs"/>
              </a:rPr>
              <a:t>幻觉带来的误导</a:t>
            </a:r>
            <a:endParaRPr lang="zh-CN">
              <a:solidFill>
                <a:schemeClr val="tx1">
                  <a:alpha val="100000"/>
                </a:schemeClr>
              </a:solidFill>
              <a:latin typeface="思源黑体 CN Regular"/>
              <a:ea typeface="思源黑体 CN Regular"/>
              <a:cs typeface="+mn-cs"/>
            </a:endParaRPr>
          </a:p>
        </p:txBody>
      </p:sp>
      <p:sp>
        <p:nvSpPr>
          <p:cNvPr id="380" name="文本框 37"/>
          <p:cNvSpPr txBox="1"/>
          <p:nvPr/>
        </p:nvSpPr>
        <p:spPr>
          <a:xfrm flipH="1">
            <a:off x="8711813" y="3626912"/>
            <a:ext cx="2527300" cy="273050"/>
          </a:xfrm>
          <a:prstGeom prst="rect">
            <a:avLst/>
          </a:prstGeom>
          <a:noFill/>
        </p:spPr>
        <p:txBody>
          <a:bodyPr wrap="square" rtlCol="0">
            <a:spAutoFit/>
          </a:bodyPr>
          <a:lstStyle>
            <a:defPPr>
              <a:defRPr lang="zh-CN"/>
            </a:defPPr>
            <a:lvl1pPr>
              <a:defRPr sz="1200">
                <a:solidFill>
                  <a:schemeClr val="accent3"/>
                </a:solidFill>
                <a:latin typeface="思源宋体 CN Heavy" panose="02020900000000000000" charset="-122"/>
                <a:ea typeface="思源宋体 CN Heavy" panose="02020900000000000000" charset="-122"/>
              </a:defRPr>
            </a:lvl1pPr>
          </a:lstStyle>
          <a:p>
            <a:pPr algn="ctr"/>
            <a:r>
              <a:rPr lang="zh-CN">
                <a:solidFill>
                  <a:schemeClr val="tx1">
                    <a:alpha val="100000"/>
                  </a:schemeClr>
                </a:solidFill>
                <a:latin typeface="思源黑体 CN Regular"/>
                <a:ea typeface="思源黑体 CN Regular"/>
                <a:cs typeface="+mn-cs"/>
              </a:rPr>
              <a:t>过度抽象设计的风险</a:t>
            </a:r>
            <a:endParaRPr lang="zh-CN">
              <a:solidFill>
                <a:schemeClr val="tx1">
                  <a:alpha val="100000"/>
                </a:schemeClr>
              </a:solidFill>
              <a:latin typeface="思源黑体 CN Regular"/>
              <a:ea typeface="思源黑体 CN Regular"/>
              <a:cs typeface="+mn-cs"/>
            </a:endParaRPr>
          </a:p>
        </p:txBody>
      </p:sp>
      <p:sp>
        <p:nvSpPr>
          <p:cNvPr id="381" name="矩形: 圆角 38"/>
          <p:cNvSpPr/>
          <p:nvPr/>
        </p:nvSpPr>
        <p:spPr>
          <a:xfrm>
            <a:off x="442913" y="4572000"/>
            <a:ext cx="11306175" cy="1812899"/>
          </a:xfrm>
          <a:prstGeom prst="roundRect">
            <a:avLst>
              <a:gd name="adj" fmla="val 13164"/>
            </a:avLst>
          </a:prstGeom>
          <a:gradFill>
            <a:gsLst>
              <a:gs pos="2000">
                <a:schemeClr val="accent1">
                  <a:lumMod val="20000"/>
                  <a:lumOff val="80000"/>
                  <a:alpha val="43000"/>
                </a:schemeClr>
              </a:gs>
              <a:gs pos="100000">
                <a:schemeClr val="accent1">
                  <a:lumMod val="20000"/>
                  <a:lumOff val="8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2" name="组合 39"/>
          <p:cNvGrpSpPr/>
          <p:nvPr/>
        </p:nvGrpSpPr>
        <p:grpSpPr>
          <a:xfrm rot="0">
            <a:off x="617339" y="4856241"/>
            <a:ext cx="5245100" cy="1027721"/>
            <a:chOff x="642739" y="4641254"/>
            <a:chExt cx="3343714" cy="1027721"/>
          </a:xfrm>
        </p:grpSpPr>
        <p:sp>
          <p:nvSpPr>
            <p:cNvPr id="383" name="文本框 40"/>
            <p:cNvSpPr txBox="1"/>
            <p:nvPr/>
          </p:nvSpPr>
          <p:spPr>
            <a:xfrm>
              <a:off x="643812" y="4641254"/>
              <a:ext cx="2648160" cy="336550"/>
            </a:xfrm>
            <a:prstGeom prst="rect">
              <a:avLst/>
            </a:prstGeom>
            <a:noFill/>
          </p:spPr>
          <p:txBody>
            <a:bodyPr wrap="square" rtlCol="0">
              <a:spAutoFit/>
            </a:bodyPr>
            <a:lstStyle/>
            <a:p>
              <a:r>
                <a:rPr lang="zh-CN" sz="1600">
                  <a:solidFill>
                    <a:schemeClr val="accent1">
                      <a:alpha val="100000"/>
                    </a:schemeClr>
                  </a:solidFill>
                  <a:latin typeface="思源黑体 CN Bold"/>
                  <a:ea typeface="思源黑体 CN Bold"/>
                  <a:cs typeface="思源宋体 CN Medium"/>
                  <a:sym typeface="思源宋体 CN Medium"/>
                </a:rPr>
                <a:t>风险：核心逻辑的黑盒化</a:t>
              </a:r>
              <a:endParaRPr lang="zh-CN" sz="1600">
                <a:solidFill>
                  <a:schemeClr val="accent1">
                    <a:alpha val="100000"/>
                  </a:schemeClr>
                </a:solidFill>
                <a:latin typeface="思源黑体 CN Bold"/>
                <a:ea typeface="思源黑体 CN Bold"/>
                <a:cs typeface="思源宋体 CN Medium"/>
                <a:sym typeface="思源宋体 CN Medium"/>
              </a:endParaRPr>
            </a:p>
          </p:txBody>
        </p:sp>
        <p:sp>
          <p:nvSpPr>
            <p:cNvPr id="384" name="文本框 41"/>
            <p:cNvSpPr txBox="1"/>
            <p:nvPr/>
          </p:nvSpPr>
          <p:spPr>
            <a:xfrm>
              <a:off x="642739" y="5021275"/>
              <a:ext cx="3343714" cy="647700"/>
            </a:xfrm>
            <a:prstGeom prst="rect">
              <a:avLst/>
            </a:prstGeom>
            <a:noFill/>
          </p:spPr>
          <p:txBody>
            <a:bodyPr wrap="square" rtlCol="0">
              <a:spAutoFit/>
            </a:bodyPr>
            <a:lstStyle/>
            <a:p>
              <a:pPr>
                <a:lnSpc>
                  <a:spcPct val="130000"/>
                </a:lnSpc>
              </a:pPr>
              <a:r>
                <a:rPr lang="zh-CN" sz="1400">
                  <a:latin typeface="思源黑体 CN Regular"/>
                  <a:ea typeface="思源黑体 CN Regular"/>
                  <a:cs typeface="思源宋体 CN Medium"/>
                  <a:sym typeface="思源宋体 CN Medium"/>
                </a:rPr>
                <a:t>过度依赖 AI 生成复杂算法，可能导致开发者自身对核心逻辑缺乏掌控，一旦出现生产级 Bug 将无从下手。</a:t>
              </a:r>
              <a:endParaRPr lang="zh-CN" sz="1400">
                <a:latin typeface="思源黑体 CN Regular"/>
                <a:ea typeface="思源黑体 CN Regular"/>
                <a:cs typeface="思源宋体 CN Medium"/>
                <a:sym typeface="思源宋体 CN Medium"/>
              </a:endParaRPr>
            </a:p>
          </p:txBody>
        </p:sp>
      </p:grpSp>
      <p:grpSp>
        <p:nvGrpSpPr>
          <p:cNvPr id="385" name="组合 45"/>
          <p:cNvGrpSpPr/>
          <p:nvPr/>
        </p:nvGrpSpPr>
        <p:grpSpPr>
          <a:xfrm rot="0">
            <a:off x="6947694" y="4856241"/>
            <a:ext cx="4660900" cy="1030261"/>
            <a:chOff x="642738" y="4641254"/>
            <a:chExt cx="3341244" cy="1030261"/>
          </a:xfrm>
        </p:grpSpPr>
        <p:sp>
          <p:nvSpPr>
            <p:cNvPr id="386" name="文本框 46"/>
            <p:cNvSpPr txBox="1"/>
            <p:nvPr/>
          </p:nvSpPr>
          <p:spPr>
            <a:xfrm>
              <a:off x="643812" y="4641254"/>
              <a:ext cx="3338997" cy="336550"/>
            </a:xfrm>
            <a:prstGeom prst="rect">
              <a:avLst/>
            </a:prstGeom>
            <a:noFill/>
          </p:spPr>
          <p:txBody>
            <a:bodyPr wrap="square" rtlCol="0">
              <a:spAutoFit/>
            </a:bodyPr>
            <a:lstStyle/>
            <a:p>
              <a:r>
                <a:rPr lang="zh-CN" sz="1600">
                  <a:solidFill>
                    <a:schemeClr val="accent1">
                      <a:alpha val="100000"/>
                    </a:schemeClr>
                  </a:solidFill>
                  <a:latin typeface="思源黑体 CN Bold"/>
                  <a:ea typeface="思源黑体 CN Bold"/>
                  <a:cs typeface="思源宋体 CN Medium"/>
                  <a:sym typeface="思源宋体 CN Medium"/>
                </a:rPr>
                <a:t>应对：坚持“AI 生成，人工重写/详审”原则</a:t>
              </a:r>
              <a:endParaRPr lang="zh-CN" sz="1600">
                <a:solidFill>
                  <a:schemeClr val="accent1">
                    <a:alpha val="100000"/>
                  </a:schemeClr>
                </a:solidFill>
                <a:latin typeface="思源黑体 CN Bold"/>
                <a:ea typeface="思源黑体 CN Bold"/>
                <a:cs typeface="思源宋体 CN Medium"/>
                <a:sym typeface="思源宋体 CN Medium"/>
              </a:endParaRPr>
            </a:p>
          </p:txBody>
        </p:sp>
        <p:sp>
          <p:nvSpPr>
            <p:cNvPr id="387" name="文本框 47"/>
            <p:cNvSpPr txBox="1"/>
            <p:nvPr/>
          </p:nvSpPr>
          <p:spPr>
            <a:xfrm>
              <a:off x="642738" y="5021275"/>
              <a:ext cx="3341244" cy="650240"/>
            </a:xfrm>
            <a:prstGeom prst="rect">
              <a:avLst/>
            </a:prstGeom>
            <a:noFill/>
          </p:spPr>
          <p:txBody>
            <a:bodyPr wrap="square" rtlCol="0">
              <a:spAutoFit/>
            </a:bodyPr>
            <a:lstStyle/>
            <a:p>
              <a:pPr>
                <a:lnSpc>
                  <a:spcPct val="130000"/>
                </a:lnSpc>
              </a:pPr>
              <a:r>
                <a:rPr lang="zh-CN" sz="1400">
                  <a:latin typeface="思源黑体 CN Regular"/>
                  <a:ea typeface="思源黑体 CN Regular"/>
                  <a:cs typeface="思源宋体 CN Medium"/>
                  <a:sym typeface="思源宋体 CN Medium"/>
                </a:rPr>
                <a:t>对于容器池状态机等核心逻辑，强制自己手动编写或对 AI 生成代码进行逐行注释解析，确保逻辑完全了解。</a:t>
              </a:r>
              <a:endParaRPr lang="zh-CN" sz="1400">
                <a:latin typeface="思源黑体 CN Regular"/>
                <a:ea typeface="思源黑体 CN Regular"/>
                <a:cs typeface="思源宋体 CN Medium"/>
                <a:sym typeface="思源宋体 CN Medium"/>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388" name=""/>
        <p:cNvGrpSpPr/>
        <p:nvPr/>
      </p:nvGrpSpPr>
      <p:grpSpPr>
        <a:xfrm>
          <a:off x="0" y="0"/>
          <a:ext cx="0" cy="0"/>
          <a:chOff x="0" y="0"/>
          <a:chExt cx="0" cy="0"/>
        </a:xfrm>
      </p:grpSpPr>
      <p:pic>
        <p:nvPicPr>
          <p:cNvPr id="389"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90" name="0"/>
          <p:cNvSpPr/>
          <p:nvPr/>
        </p:nvSpPr>
        <p:spPr>
          <a:xfrm>
            <a:off x="442913" y="918172"/>
            <a:ext cx="11306175" cy="6266268"/>
          </a:xfrm>
          <a:custGeom>
            <a:avLst/>
            <a:gdLst>
              <a:gd name="connsiteX0" fmla="*/ 5429250 w 10858500"/>
              <a:gd name="connsiteY0" fmla="*/ 0 h 6018152"/>
              <a:gd name="connsiteX1" fmla="*/ 10858500 w 10858500"/>
              <a:gd name="connsiteY1" fmla="*/ 5429250 h 6018152"/>
              <a:gd name="connsiteX2" fmla="*/ 10830469 w 10858500"/>
              <a:gd name="connsiteY2" fmla="*/ 5984360 h 6018152"/>
              <a:gd name="connsiteX3" fmla="*/ 10826175 w 10858500"/>
              <a:gd name="connsiteY3" fmla="*/ 6018152 h 6018152"/>
              <a:gd name="connsiteX4" fmla="*/ 32325 w 10858500"/>
              <a:gd name="connsiteY4" fmla="*/ 6018152 h 6018152"/>
              <a:gd name="connsiteX5" fmla="*/ 28031 w 10858500"/>
              <a:gd name="connsiteY5" fmla="*/ 5984360 h 6018152"/>
              <a:gd name="connsiteX6" fmla="*/ 0 w 10858500"/>
              <a:gd name="connsiteY6" fmla="*/ 5429250 h 6018152"/>
              <a:gd name="connsiteX7" fmla="*/ 5429250 w 10858500"/>
              <a:gd name="connsiteY7" fmla="*/ 0 h 601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500" h="6018152">
                <a:moveTo>
                  <a:pt x="5429250" y="0"/>
                </a:moveTo>
                <a:cubicBezTo>
                  <a:pt x="8427742" y="0"/>
                  <a:pt x="10858500" y="2430758"/>
                  <a:pt x="10858500" y="5429250"/>
                </a:cubicBezTo>
                <a:cubicBezTo>
                  <a:pt x="10858500" y="5616656"/>
                  <a:pt x="10849005" y="5801844"/>
                  <a:pt x="10830469" y="5984360"/>
                </a:cubicBezTo>
                <a:lnTo>
                  <a:pt x="10826175" y="6018152"/>
                </a:lnTo>
                <a:lnTo>
                  <a:pt x="32325" y="6018152"/>
                </a:lnTo>
                <a:lnTo>
                  <a:pt x="28031" y="5984360"/>
                </a:lnTo>
                <a:cubicBezTo>
                  <a:pt x="9495" y="5801844"/>
                  <a:pt x="0" y="5616656"/>
                  <a:pt x="0" y="5429250"/>
                </a:cubicBezTo>
                <a:cubicBezTo>
                  <a:pt x="0" y="2430758"/>
                  <a:pt x="2430758" y="0"/>
                  <a:pt x="5429250" y="0"/>
                </a:cubicBezTo>
                <a:close/>
              </a:path>
            </a:pathLst>
          </a:custGeom>
          <a:gradFill flip="none" rotWithShape="1">
            <a:gsLst>
              <a:gs pos="33000">
                <a:schemeClr val="accent2">
                  <a:lumMod val="20000"/>
                  <a:lumOff val="80000"/>
                  <a:alpha val="0"/>
                </a:schemeClr>
              </a:gs>
              <a:gs pos="100000">
                <a:schemeClr val="accent2">
                  <a:lumMod val="40000"/>
                  <a:lumOff val="60000"/>
                  <a:alpha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cxnSp>
        <p:nvCxnSpPr>
          <p:cNvPr id="391" name="直接连接符 3"/>
          <p:cNvCxnSpPr/>
          <p:nvPr/>
        </p:nvCxnSpPr>
        <p:spPr>
          <a:xfrm>
            <a:off x="2146300" y="638907"/>
            <a:ext cx="9602788"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392" name="文本框 2"/>
          <p:cNvSpPr txBox="1"/>
          <p:nvPr/>
        </p:nvSpPr>
        <p:spPr>
          <a:xfrm>
            <a:off x="455613" y="454025"/>
            <a:ext cx="3058822" cy="393699"/>
          </a:xfrm>
          <a:prstGeom prst="rect">
            <a:avLst/>
          </a:prstGeom>
          <a:noFill/>
        </p:spPr>
        <p:txBody>
          <a:bodyPr wrap="square" rtlCol="0">
            <a:spAutoFit/>
          </a:bodyPr>
          <a:lstStyle/>
          <a:p>
            <a:r>
              <a:rPr lang="zh-CN" sz="2000" b="1" i="1">
                <a:solidFill>
                  <a:schemeClr val="accent1">
                    <a:alpha val="100000"/>
                  </a:schemeClr>
                </a:solidFill>
                <a:latin typeface="思源黑体 CN Bold"/>
                <a:ea typeface="思源黑体 CN Bold"/>
                <a:cs typeface="思源黑体 CN Regular"/>
              </a:rPr>
              <a:t>项目挑战与未解决的问题</a:t>
            </a:r>
            <a:endParaRPr lang="zh-CN" sz="2000" b="1" i="1">
              <a:solidFill>
                <a:schemeClr val="accent1">
                  <a:alpha val="100000"/>
                </a:schemeClr>
              </a:solidFill>
              <a:latin typeface="思源黑体 CN Bold"/>
              <a:ea typeface="思源黑体 CN Bold"/>
              <a:cs typeface="思源黑体 CN Regular"/>
            </a:endParaRPr>
          </a:p>
        </p:txBody>
      </p:sp>
      <p:sp>
        <p:nvSpPr>
          <p:cNvPr id="393" name="0"/>
          <p:cNvSpPr/>
          <p:nvPr/>
        </p:nvSpPr>
        <p:spPr>
          <a:xfrm>
            <a:off x="3528352" y="4053512"/>
            <a:ext cx="5129297" cy="5129295"/>
          </a:xfrm>
          <a:prstGeom prst="blockArc">
            <a:avLst>
              <a:gd name="adj1" fmla="val 10800000"/>
              <a:gd name="adj2" fmla="val 21579731"/>
              <a:gd name="adj3" fmla="val 12194"/>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394" name="0"/>
          <p:cNvSpPr/>
          <p:nvPr/>
        </p:nvSpPr>
        <p:spPr>
          <a:xfrm>
            <a:off x="3248909" y="3766722"/>
            <a:ext cx="5687500" cy="5687532"/>
          </a:xfrm>
          <a:prstGeom prst="arc">
            <a:avLst>
              <a:gd name="adj1" fmla="val 10800052"/>
              <a:gd name="adj2" fmla="val 21587645"/>
            </a:avLst>
          </a:prstGeom>
          <a:ln w="19050">
            <a:gradFill>
              <a:gsLst>
                <a:gs pos="0">
                  <a:schemeClr val="accent1"/>
                </a:gs>
                <a:gs pos="100000">
                  <a:schemeClr val="accent1">
                    <a:lumMod val="40000"/>
                    <a:lumOff val="6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395" name="0"/>
          <p:cNvSpPr/>
          <p:nvPr/>
        </p:nvSpPr>
        <p:spPr>
          <a:xfrm>
            <a:off x="0" y="6225259"/>
            <a:ext cx="12192000" cy="6360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6" name="Title-0"/>
          <p:cNvSpPr txBox="1"/>
          <p:nvPr/>
        </p:nvSpPr>
        <p:spPr>
          <a:xfrm>
            <a:off x="5194675" y="5407562"/>
            <a:ext cx="1802649" cy="52060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sz="2800" b="1">
                <a:solidFill>
                  <a:schemeClr val="accent1">
                    <a:alpha val="100000"/>
                  </a:schemeClr>
                </a:solidFill>
                <a:latin typeface="思源黑体 CN Bold"/>
                <a:ea typeface="思源黑体 CN Bold"/>
                <a:cs typeface="Arial" panose="020B0604020202020204"/>
              </a:rPr>
              <a:t>关键挑战</a:t>
            </a:r>
            <a:endParaRPr lang="zh-CN" sz="2800" b="1">
              <a:solidFill>
                <a:schemeClr val="accent1">
                  <a:alpha val="100000"/>
                </a:schemeClr>
              </a:solidFill>
              <a:latin typeface="思源黑体 CN Bold"/>
              <a:ea typeface="思源黑体 CN Bold"/>
              <a:cs typeface="Arial" panose="020B0604020202020204"/>
            </a:endParaRPr>
          </a:p>
        </p:txBody>
      </p:sp>
      <p:sp>
        <p:nvSpPr>
          <p:cNvPr id="397" name="1"/>
          <p:cNvSpPr/>
          <p:nvPr/>
        </p:nvSpPr>
        <p:spPr>
          <a:xfrm>
            <a:off x="3393168" y="5264706"/>
            <a:ext cx="242534" cy="242534"/>
          </a:xfrm>
          <a:prstGeom prst="ellipse">
            <a:avLst/>
          </a:prstGeom>
          <a:gradFill flip="none" rotWithShape="1">
            <a:gsLst>
              <a:gs pos="0">
                <a:schemeClr val="accent1">
                  <a:alpha val="0"/>
                </a:schemeClr>
              </a:gs>
              <a:gs pos="100000">
                <a:schemeClr val="accent1">
                  <a:alpha val="61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398" name="1"/>
          <p:cNvSpPr/>
          <p:nvPr/>
        </p:nvSpPr>
        <p:spPr>
          <a:xfrm>
            <a:off x="3456429" y="5327968"/>
            <a:ext cx="116014" cy="116014"/>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399" name="Body-1"/>
          <p:cNvSpPr txBox="1"/>
          <p:nvPr/>
        </p:nvSpPr>
        <p:spPr>
          <a:xfrm>
            <a:off x="128905" y="4483735"/>
            <a:ext cx="3399155" cy="156210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sz="1400">
                <a:latin typeface="微软雅黑" panose="020B0503020204020204" charset="-122"/>
                <a:ea typeface="微软雅黑" panose="020B0503020204020204" charset="-122"/>
                <a:cs typeface="微软雅黑" panose="020B0503020204020204" charset="-122"/>
              </a:rPr>
              <a:t>为了实现任务隔离与高</a:t>
            </a:r>
            <a:r>
              <a:rPr lang="zh-CN" sz="1400">
                <a:latin typeface="微软雅黑" panose="020B0503020204020204" charset="-122"/>
                <a:ea typeface="微软雅黑" panose="020B0503020204020204" charset="-122"/>
                <a:cs typeface="微软雅黑" panose="020B0503020204020204" charset="-122"/>
              </a:rPr>
              <a:t>效率</a:t>
            </a:r>
            <a:r>
              <a:rPr sz="1400">
                <a:latin typeface="微软雅黑" panose="020B0503020204020204" charset="-122"/>
                <a:ea typeface="微软雅黑" panose="020B0503020204020204" charset="-122"/>
                <a:cs typeface="微软雅黑" panose="020B0503020204020204" charset="-122"/>
              </a:rPr>
              <a:t>执行，我们设计了基于 Docker 的容器池机制。然而，</a:t>
            </a:r>
            <a:r>
              <a:rPr lang="zh-CN" sz="1400">
                <a:latin typeface="微软雅黑" panose="020B0503020204020204" charset="-122"/>
                <a:ea typeface="微软雅黑" panose="020B0503020204020204" charset="-122"/>
                <a:cs typeface="微软雅黑" panose="020B0503020204020204" charset="-122"/>
              </a:rPr>
              <a:t>由于时间问题缺乏压力测试</a:t>
            </a:r>
            <a:r>
              <a:rPr sz="1400">
                <a:latin typeface="微软雅黑" panose="020B0503020204020204" charset="-122"/>
                <a:ea typeface="微软雅黑" panose="020B0503020204020204" charset="-122"/>
                <a:cs typeface="微软雅黑" panose="020B0503020204020204" charset="-122"/>
              </a:rPr>
              <a:t>，</a:t>
            </a:r>
            <a:r>
              <a:rPr lang="zh-CN" altLang="en-US" sz="1400">
                <a:latin typeface="微软雅黑" panose="020B0503020204020204" charset="-122"/>
                <a:ea typeface="微软雅黑" panose="020B0503020204020204" charset="-122"/>
                <a:cs typeface="微软雅黑" panose="020B0503020204020204" charset="-122"/>
              </a:rPr>
              <a:t>在高负载场景下，任务调度策略与自动伸缩逻辑的稳定性和响应及时性尚未得到充分验证。</a:t>
            </a:r>
            <a:endParaRPr lang="zh-CN" altLang="en-US" sz="1400">
              <a:latin typeface="微软雅黑" panose="020B0503020204020204" charset="-122"/>
              <a:ea typeface="微软雅黑" panose="020B0503020204020204" charset="-122"/>
              <a:cs typeface="微软雅黑" panose="020B0503020204020204" charset="-122"/>
            </a:endParaRPr>
          </a:p>
        </p:txBody>
      </p:sp>
      <p:sp>
        <p:nvSpPr>
          <p:cNvPr id="400" name="Title-1"/>
          <p:cNvSpPr txBox="1"/>
          <p:nvPr/>
        </p:nvSpPr>
        <p:spPr>
          <a:xfrm>
            <a:off x="347390" y="4177260"/>
            <a:ext cx="3058794" cy="36933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b="1">
                <a:solidFill>
                  <a:schemeClr val="accent1">
                    <a:alpha val="100000"/>
                  </a:schemeClr>
                </a:solidFill>
                <a:latin typeface="思源黑体 CN Bold"/>
                <a:ea typeface="思源黑体 CN Bold"/>
                <a:cs typeface="Arial" panose="020B0604020202020204"/>
              </a:rPr>
              <a:t>容器池资源调度与自动伸缩</a:t>
            </a:r>
            <a:endParaRPr lang="zh-CN" b="1">
              <a:solidFill>
                <a:schemeClr val="accent1">
                  <a:alpha val="100000"/>
                </a:schemeClr>
              </a:solidFill>
              <a:latin typeface="思源黑体 CN Bold"/>
              <a:ea typeface="思源黑体 CN Bold"/>
              <a:cs typeface="Arial" panose="020B0604020202020204"/>
            </a:endParaRPr>
          </a:p>
        </p:txBody>
      </p:sp>
      <p:sp>
        <p:nvSpPr>
          <p:cNvPr id="401" name="3"/>
          <p:cNvSpPr/>
          <p:nvPr/>
        </p:nvSpPr>
        <p:spPr>
          <a:xfrm>
            <a:off x="4918571" y="3831856"/>
            <a:ext cx="242534" cy="242534"/>
          </a:xfrm>
          <a:prstGeom prst="ellipse">
            <a:avLst/>
          </a:prstGeom>
          <a:gradFill flip="none" rotWithShape="1">
            <a:gsLst>
              <a:gs pos="0">
                <a:schemeClr val="accent2">
                  <a:alpha val="0"/>
                </a:schemeClr>
              </a:gs>
              <a:gs pos="100000">
                <a:schemeClr val="accent2">
                  <a:alpha val="61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402" name="3"/>
          <p:cNvSpPr/>
          <p:nvPr/>
        </p:nvSpPr>
        <p:spPr>
          <a:xfrm>
            <a:off x="4981832" y="3895118"/>
            <a:ext cx="116014" cy="11601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403" name="Body-3"/>
          <p:cNvSpPr txBox="1"/>
          <p:nvPr/>
        </p:nvSpPr>
        <p:spPr>
          <a:xfrm>
            <a:off x="2222500" y="2359025"/>
            <a:ext cx="3351530" cy="144907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sz="1400">
                <a:latin typeface="微软雅黑" panose="020B0503020204020204" charset="-122"/>
                <a:ea typeface="微软雅黑" panose="020B0503020204020204" charset="-122"/>
                <a:cs typeface="微软雅黑" panose="020B0503020204020204" charset="-122"/>
              </a:rPr>
              <a:t>系统大量依赖 RocketMQ 实现任务状态传递和报告生成，确保事件顺序与状态一致性是核心挑战。通过状态枚举和检查方法，可避免部分错误覆盖，但复杂业务场景下仍需进一步验证。</a:t>
            </a:r>
            <a:endParaRPr sz="1400">
              <a:latin typeface="微软雅黑" panose="020B0503020204020204" charset="-122"/>
              <a:ea typeface="微软雅黑" panose="020B0503020204020204" charset="-122"/>
              <a:cs typeface="微软雅黑" panose="020B0503020204020204" charset="-122"/>
            </a:endParaRPr>
          </a:p>
        </p:txBody>
      </p:sp>
      <p:sp>
        <p:nvSpPr>
          <p:cNvPr id="404" name="Title-3"/>
          <p:cNvSpPr txBox="1"/>
          <p:nvPr/>
        </p:nvSpPr>
        <p:spPr>
          <a:xfrm>
            <a:off x="2349413" y="1966183"/>
            <a:ext cx="2748252" cy="36933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defTabSz="914400">
              <a:lnSpc>
                <a:spcPct val="100000"/>
              </a:lnSpc>
              <a:defRPr sz="1800">
                <a:solidFill>
                  <a:schemeClr val="tx1">
                    <a:alpha val="100000"/>
                  </a:schemeClr>
                </a:solidFill>
                <a:latin typeface="思源黑体 CN Regular"/>
                <a:ea typeface="思源黑体 CN Regular"/>
                <a:cs typeface="+mn-cs"/>
              </a:defRPr>
            </a:pPr>
            <a:r>
              <a:rPr lang="zh-CN" sz="1800" b="1" i="0" u="none" strike="noStrike">
                <a:solidFill>
                  <a:schemeClr val="accent2">
                    <a:alpha val="100000"/>
                  </a:schemeClr>
                </a:solidFill>
                <a:latin typeface="思源黑体 CN Bold"/>
                <a:ea typeface="思源黑体 CN Bold"/>
                <a:cs typeface="Arial" panose="020B0604020202020204"/>
              </a:rPr>
              <a:t>异步事件流与状态一致性</a:t>
            </a:r>
            <a:endParaRPr sz="1800">
              <a:solidFill>
                <a:schemeClr val="tx1">
                  <a:alpha val="100000"/>
                </a:schemeClr>
              </a:solidFill>
              <a:latin typeface="思源黑体 CN Regular"/>
              <a:ea typeface="思源黑体 CN Regular"/>
              <a:cs typeface="+mn-cs"/>
            </a:endParaRPr>
          </a:p>
        </p:txBody>
      </p:sp>
      <p:sp>
        <p:nvSpPr>
          <p:cNvPr id="405" name="4"/>
          <p:cNvSpPr/>
          <p:nvPr/>
        </p:nvSpPr>
        <p:spPr>
          <a:xfrm flipH="1">
            <a:off x="7032484" y="3831856"/>
            <a:ext cx="242534" cy="242534"/>
          </a:xfrm>
          <a:prstGeom prst="ellipse">
            <a:avLst/>
          </a:prstGeom>
          <a:gradFill flip="none" rotWithShape="1">
            <a:gsLst>
              <a:gs pos="0">
                <a:schemeClr val="accent1">
                  <a:alpha val="0"/>
                </a:schemeClr>
              </a:gs>
              <a:gs pos="100000">
                <a:schemeClr val="accent1">
                  <a:alpha val="61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406" name="4"/>
          <p:cNvSpPr/>
          <p:nvPr/>
        </p:nvSpPr>
        <p:spPr>
          <a:xfrm flipH="1">
            <a:off x="7095743" y="3895118"/>
            <a:ext cx="116014" cy="116014"/>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407" name="Body-4"/>
          <p:cNvSpPr txBox="1"/>
          <p:nvPr/>
        </p:nvSpPr>
        <p:spPr>
          <a:xfrm>
            <a:off x="6947535" y="2359025"/>
            <a:ext cx="2864485" cy="114808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sz="1400">
                <a:latin typeface="微软雅黑" panose="020B0503020204020204" charset="-122"/>
                <a:ea typeface="微软雅黑" panose="020B0503020204020204" charset="-122"/>
                <a:cs typeface="微软雅黑" panose="020B0503020204020204" charset="-122"/>
              </a:rPr>
              <a:t>核心域服务的数据访问压力较大，尤其是回测服务对历史 K 线数据的读取。在极端数据量下，仍可能存在延迟和性能瓶颈。</a:t>
            </a:r>
            <a:endParaRPr sz="1400">
              <a:latin typeface="微软雅黑" panose="020B0503020204020204" charset="-122"/>
              <a:ea typeface="微软雅黑" panose="020B0503020204020204" charset="-122"/>
              <a:cs typeface="微软雅黑" panose="020B0503020204020204" charset="-122"/>
            </a:endParaRPr>
          </a:p>
        </p:txBody>
      </p:sp>
      <p:sp>
        <p:nvSpPr>
          <p:cNvPr id="408" name="Title-4"/>
          <p:cNvSpPr txBox="1"/>
          <p:nvPr/>
        </p:nvSpPr>
        <p:spPr>
          <a:xfrm>
            <a:off x="6947535" y="1882775"/>
            <a:ext cx="2720340" cy="36957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b="1">
                <a:solidFill>
                  <a:schemeClr val="accent1">
                    <a:alpha val="100000"/>
                  </a:schemeClr>
                </a:solidFill>
                <a:latin typeface="思源黑体 CN Bold"/>
                <a:ea typeface="思源黑体 CN Bold"/>
                <a:cs typeface="Arial" panose="020B0604020202020204"/>
              </a:rPr>
              <a:t>数据访问与性能优化</a:t>
            </a:r>
            <a:endParaRPr lang="zh-CN" b="1">
              <a:solidFill>
                <a:schemeClr val="accent1">
                  <a:alpha val="100000"/>
                </a:schemeClr>
              </a:solidFill>
              <a:latin typeface="思源黑体 CN Bold"/>
              <a:ea typeface="思源黑体 CN Bold"/>
              <a:cs typeface="Arial" panose="020B0604020202020204"/>
            </a:endParaRPr>
          </a:p>
        </p:txBody>
      </p:sp>
      <p:sp>
        <p:nvSpPr>
          <p:cNvPr id="409" name="2"/>
          <p:cNvSpPr/>
          <p:nvPr/>
        </p:nvSpPr>
        <p:spPr>
          <a:xfrm flipH="1">
            <a:off x="8536916" y="5264706"/>
            <a:ext cx="242534" cy="242534"/>
          </a:xfrm>
          <a:prstGeom prst="ellipse">
            <a:avLst/>
          </a:prstGeom>
          <a:gradFill flip="none" rotWithShape="1">
            <a:gsLst>
              <a:gs pos="0">
                <a:schemeClr val="accent2">
                  <a:alpha val="0"/>
                </a:schemeClr>
              </a:gs>
              <a:gs pos="100000">
                <a:schemeClr val="accent2">
                  <a:alpha val="61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410" name="2"/>
          <p:cNvSpPr/>
          <p:nvPr/>
        </p:nvSpPr>
        <p:spPr>
          <a:xfrm flipH="1">
            <a:off x="8600175" y="5327968"/>
            <a:ext cx="116014" cy="11601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411" name="Body-2"/>
          <p:cNvSpPr txBox="1"/>
          <p:nvPr/>
        </p:nvSpPr>
        <p:spPr>
          <a:xfrm>
            <a:off x="8868410" y="4295140"/>
            <a:ext cx="3255645" cy="149034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sz="1400">
                <a:latin typeface="微软雅黑" panose="020B0503020204020204" charset="-122"/>
                <a:ea typeface="微软雅黑" panose="020B0503020204020204" charset="-122"/>
                <a:cs typeface="微软雅黑" panose="020B0503020204020204" charset="-122"/>
              </a:rPr>
              <a:t>不同微服务之间通过 REST API 与 MQ 通信，需要保证接口版本管理与数据格式一致性。策略和数据服务的接口变化可能导致回测任务执行失败，需要严格的接口版本控制和兼容性测试。</a:t>
            </a:r>
            <a:endParaRPr sz="1400">
              <a:latin typeface="微软雅黑" panose="020B0503020204020204" charset="-122"/>
              <a:ea typeface="微软雅黑" panose="020B0503020204020204" charset="-122"/>
              <a:cs typeface="微软雅黑" panose="020B0503020204020204" charset="-122"/>
            </a:endParaRPr>
          </a:p>
        </p:txBody>
      </p:sp>
      <p:sp>
        <p:nvSpPr>
          <p:cNvPr id="412" name="Title-2"/>
          <p:cNvSpPr txBox="1"/>
          <p:nvPr/>
        </p:nvSpPr>
        <p:spPr>
          <a:xfrm>
            <a:off x="9209405" y="3959860"/>
            <a:ext cx="2626995" cy="36957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b="1">
                <a:solidFill>
                  <a:schemeClr val="accent2">
                    <a:alpha val="100000"/>
                  </a:schemeClr>
                </a:solidFill>
                <a:latin typeface="思源黑体 CN Bold"/>
                <a:ea typeface="思源黑体 CN Bold"/>
                <a:cs typeface="Arial" panose="020B0604020202020204"/>
              </a:rPr>
              <a:t>跨服务接口兼容性</a:t>
            </a:r>
            <a:endParaRPr lang="zh-CN" b="1">
              <a:solidFill>
                <a:schemeClr val="accent2">
                  <a:alpha val="100000"/>
                </a:schemeClr>
              </a:solidFill>
              <a:latin typeface="思源黑体 CN Bold"/>
              <a:ea typeface="思源黑体 CN Bold"/>
              <a:cs typeface="Arial" panose="020B06040202020202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413" name=""/>
        <p:cNvGrpSpPr/>
        <p:nvPr/>
      </p:nvGrpSpPr>
      <p:grpSpPr>
        <a:xfrm>
          <a:off x="0" y="0"/>
          <a:ext cx="0" cy="0"/>
          <a:chOff x="0" y="0"/>
          <a:chExt cx="0" cy="0"/>
        </a:xfrm>
      </p:grpSpPr>
      <p:pic>
        <p:nvPicPr>
          <p:cNvPr id="414"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415" name="直接连接符 3"/>
          <p:cNvCxnSpPr/>
          <p:nvPr/>
        </p:nvCxnSpPr>
        <p:spPr>
          <a:xfrm>
            <a:off x="2146300" y="638907"/>
            <a:ext cx="9602788"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416" name="文本框 2"/>
          <p:cNvSpPr txBox="1"/>
          <p:nvPr/>
        </p:nvSpPr>
        <p:spPr>
          <a:xfrm>
            <a:off x="455613" y="454025"/>
            <a:ext cx="2330450" cy="393700"/>
          </a:xfrm>
          <a:prstGeom prst="rect">
            <a:avLst/>
          </a:prstGeom>
          <a:noFill/>
        </p:spPr>
        <p:txBody>
          <a:bodyPr wrap="square" rtlCol="0">
            <a:spAutoFit/>
          </a:bodyPr>
          <a:lstStyle/>
          <a:p>
            <a:r>
              <a:rPr lang="zh-CN" sz="2000" b="1">
                <a:solidFill>
                  <a:schemeClr val="accent1">
                    <a:alpha val="100000"/>
                  </a:schemeClr>
                </a:solidFill>
                <a:latin typeface="思源黑体 CN Bold"/>
                <a:ea typeface="思源黑体 CN Bold"/>
                <a:cs typeface="思源黑体 CN Regular"/>
              </a:rPr>
              <a:t>总结</a:t>
            </a:r>
            <a:endParaRPr lang="zh-CN" sz="2000" b="1">
              <a:solidFill>
                <a:schemeClr val="accent1">
                  <a:alpha val="100000"/>
                </a:schemeClr>
              </a:solidFill>
              <a:latin typeface="思源黑体 CN Bold"/>
              <a:ea typeface="思源黑体 CN Bold"/>
              <a:cs typeface="思源黑体 CN Regular"/>
            </a:endParaRPr>
          </a:p>
        </p:txBody>
      </p:sp>
      <p:grpSp>
        <p:nvGrpSpPr>
          <p:cNvPr id="417" name="组合 17"/>
          <p:cNvGrpSpPr/>
          <p:nvPr/>
        </p:nvGrpSpPr>
        <p:grpSpPr>
          <a:xfrm>
            <a:off x="7733490" y="1094374"/>
            <a:ext cx="3600706" cy="5760396"/>
            <a:chOff x="8065843" y="1248631"/>
            <a:chExt cx="3248897" cy="5197573"/>
          </a:xfrm>
        </p:grpSpPr>
        <p:sp>
          <p:nvSpPr>
            <p:cNvPr id="418" name="0"/>
            <p:cNvSpPr/>
            <p:nvPr/>
          </p:nvSpPr>
          <p:spPr bwMode="auto">
            <a:xfrm>
              <a:off x="8846943" y="2329577"/>
              <a:ext cx="1996537" cy="4116627"/>
            </a:xfrm>
            <a:custGeom>
              <a:avLst/>
              <a:gdLst>
                <a:gd name="connsiteX0" fmla="*/ 1507420 w 1996537"/>
                <a:gd name="connsiteY0" fmla="*/ 0 h 4116627"/>
                <a:gd name="connsiteX1" fmla="*/ 1116996 w 1996537"/>
                <a:gd name="connsiteY1" fmla="*/ 455987 h 4116627"/>
                <a:gd name="connsiteX2" fmla="*/ 953283 w 1996537"/>
                <a:gd name="connsiteY2" fmla="*/ 828433 h 4116627"/>
                <a:gd name="connsiteX3" fmla="*/ 943690 w 1996537"/>
                <a:gd name="connsiteY3" fmla="*/ 859003 h 4116627"/>
                <a:gd name="connsiteX4" fmla="*/ 1028637 w 1996537"/>
                <a:gd name="connsiteY4" fmla="*/ 999113 h 4116627"/>
                <a:gd name="connsiteX5" fmla="*/ 1122562 w 1996537"/>
                <a:gd name="connsiteY5" fmla="*/ 1175108 h 4116627"/>
                <a:gd name="connsiteX6" fmla="*/ 1331307 w 1996537"/>
                <a:gd name="connsiteY6" fmla="*/ 1971128 h 4116627"/>
                <a:gd name="connsiteX7" fmla="*/ 1333746 w 1996537"/>
                <a:gd name="connsiteY7" fmla="*/ 2028805 h 4116627"/>
                <a:gd name="connsiteX8" fmla="*/ 1364962 w 1996537"/>
                <a:gd name="connsiteY8" fmla="*/ 1997451 h 4116627"/>
                <a:gd name="connsiteX9" fmla="*/ 1504495 w 1996537"/>
                <a:gd name="connsiteY9" fmla="*/ 1866063 h 4116627"/>
                <a:gd name="connsiteX10" fmla="*/ 1996537 w 1996537"/>
                <a:gd name="connsiteY10" fmla="*/ 1582539 h 4116627"/>
                <a:gd name="connsiteX11" fmla="*/ 1497398 w 1996537"/>
                <a:gd name="connsiteY11" fmla="*/ 2045628 h 4116627"/>
                <a:gd name="connsiteX12" fmla="*/ 1398931 w 1996537"/>
                <a:gd name="connsiteY12" fmla="*/ 2198538 h 4116627"/>
                <a:gd name="connsiteX13" fmla="*/ 1336891 w 1996537"/>
                <a:gd name="connsiteY13" fmla="*/ 2315064 h 4116627"/>
                <a:gd name="connsiteX14" fmla="*/ 1335549 w 1996537"/>
                <a:gd name="connsiteY14" fmla="*/ 2376709 h 4116627"/>
                <a:gd name="connsiteX15" fmla="*/ 1061117 w 1996537"/>
                <a:gd name="connsiteY15" fmla="*/ 3759201 h 4116627"/>
                <a:gd name="connsiteX16" fmla="*/ 1302172 w 1996537"/>
                <a:gd name="connsiteY16" fmla="*/ 4116627 h 4116627"/>
                <a:gd name="connsiteX17" fmla="*/ 0 w 1996537"/>
                <a:gd name="connsiteY17" fmla="*/ 4116627 h 4116627"/>
                <a:gd name="connsiteX18" fmla="*/ 545920 w 1996537"/>
                <a:gd name="connsiteY18" fmla="*/ 3826822 h 4116627"/>
                <a:gd name="connsiteX19" fmla="*/ 1028798 w 1996537"/>
                <a:gd name="connsiteY19" fmla="*/ 1817355 h 4116627"/>
                <a:gd name="connsiteX20" fmla="*/ 1028185 w 1996537"/>
                <a:gd name="connsiteY20" fmla="*/ 1811917 h 4116627"/>
                <a:gd name="connsiteX21" fmla="*/ 1015028 w 1996537"/>
                <a:gd name="connsiteY21" fmla="*/ 1788668 h 4116627"/>
                <a:gd name="connsiteX22" fmla="*/ 822205 w 1996537"/>
                <a:gd name="connsiteY22" fmla="*/ 1512367 h 4116627"/>
                <a:gd name="connsiteX23" fmla="*/ 375602 w 1996537"/>
                <a:gd name="connsiteY23" fmla="*/ 1181895 h 4116627"/>
                <a:gd name="connsiteX24" fmla="*/ 822205 w 1996537"/>
                <a:gd name="connsiteY24" fmla="*/ 1363655 h 4116627"/>
                <a:gd name="connsiteX25" fmla="*/ 948514 w 1996537"/>
                <a:gd name="connsiteY25" fmla="*/ 1464272 h 4116627"/>
                <a:gd name="connsiteX26" fmla="*/ 981755 w 1996537"/>
                <a:gd name="connsiteY26" fmla="*/ 1494347 h 4116627"/>
                <a:gd name="connsiteX27" fmla="*/ 970013 w 1996537"/>
                <a:gd name="connsiteY27" fmla="*/ 1434340 h 4116627"/>
                <a:gd name="connsiteX28" fmla="*/ 916956 w 1996537"/>
                <a:gd name="connsiteY28" fmla="*/ 1254804 h 4116627"/>
                <a:gd name="connsiteX29" fmla="*/ 111075 w 1996537"/>
                <a:gd name="connsiteY29" fmla="*/ 175281 h 4116627"/>
                <a:gd name="connsiteX30" fmla="*/ 753151 w 1996537"/>
                <a:gd name="connsiteY30" fmla="*/ 597083 h 4116627"/>
                <a:gd name="connsiteX31" fmla="*/ 817846 w 1996537"/>
                <a:gd name="connsiteY31" fmla="*/ 679360 h 4116627"/>
                <a:gd name="connsiteX32" fmla="*/ 847248 w 1996537"/>
                <a:gd name="connsiteY32" fmla="*/ 634365 h 4116627"/>
                <a:gd name="connsiteX33" fmla="*/ 1038911 w 1996537"/>
                <a:gd name="connsiteY33" fmla="*/ 366207 h 4116627"/>
                <a:gd name="connsiteX34" fmla="*/ 1088601 w 1996537"/>
                <a:gd name="connsiteY34" fmla="*/ 307141 h 4116627"/>
                <a:gd name="connsiteX35" fmla="*/ 1507420 w 1996537"/>
                <a:gd name="connsiteY35" fmla="*/ 0 h 4116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96537" h="4116627">
                  <a:moveTo>
                    <a:pt x="1507420" y="0"/>
                  </a:moveTo>
                  <a:cubicBezTo>
                    <a:pt x="1507420" y="0"/>
                    <a:pt x="1228207" y="259889"/>
                    <a:pt x="1116996" y="455987"/>
                  </a:cubicBezTo>
                  <a:cubicBezTo>
                    <a:pt x="1031812" y="603060"/>
                    <a:pt x="975910" y="759437"/>
                    <a:pt x="953283" y="828433"/>
                  </a:cubicBezTo>
                  <a:lnTo>
                    <a:pt x="943690" y="859003"/>
                  </a:lnTo>
                  <a:lnTo>
                    <a:pt x="1028637" y="999113"/>
                  </a:lnTo>
                  <a:cubicBezTo>
                    <a:pt x="1059898" y="1054035"/>
                    <a:pt x="1091248" y="1112619"/>
                    <a:pt x="1122562" y="1175108"/>
                  </a:cubicBezTo>
                  <a:cubicBezTo>
                    <a:pt x="1248407" y="1425065"/>
                    <a:pt x="1310148" y="1698417"/>
                    <a:pt x="1331307" y="1971128"/>
                  </a:cubicBezTo>
                  <a:lnTo>
                    <a:pt x="1333746" y="2028805"/>
                  </a:lnTo>
                  <a:lnTo>
                    <a:pt x="1364962" y="1997451"/>
                  </a:lnTo>
                  <a:cubicBezTo>
                    <a:pt x="1416968" y="1946394"/>
                    <a:pt x="1466054" y="1899731"/>
                    <a:pt x="1504495" y="1866063"/>
                  </a:cubicBezTo>
                  <a:cubicBezTo>
                    <a:pt x="1658258" y="1729026"/>
                    <a:pt x="1996537" y="1582539"/>
                    <a:pt x="1996537" y="1582539"/>
                  </a:cubicBezTo>
                  <a:cubicBezTo>
                    <a:pt x="1996537" y="1582539"/>
                    <a:pt x="1644064" y="1842436"/>
                    <a:pt x="1497398" y="2045628"/>
                  </a:cubicBezTo>
                  <a:cubicBezTo>
                    <a:pt x="1460732" y="2096426"/>
                    <a:pt x="1427761" y="2148700"/>
                    <a:pt x="1398931" y="2198538"/>
                  </a:cubicBezTo>
                  <a:lnTo>
                    <a:pt x="1336891" y="2315064"/>
                  </a:lnTo>
                  <a:lnTo>
                    <a:pt x="1335549" y="2376709"/>
                  </a:lnTo>
                  <a:cubicBezTo>
                    <a:pt x="1301692" y="3041859"/>
                    <a:pt x="1087704" y="3627883"/>
                    <a:pt x="1061117" y="3759201"/>
                  </a:cubicBezTo>
                  <a:cubicBezTo>
                    <a:pt x="1020941" y="3969310"/>
                    <a:pt x="1302172" y="4116627"/>
                    <a:pt x="1302172" y="4116627"/>
                  </a:cubicBezTo>
                  <a:lnTo>
                    <a:pt x="0" y="4116627"/>
                  </a:lnTo>
                  <a:cubicBezTo>
                    <a:pt x="0" y="4116627"/>
                    <a:pt x="264689" y="4061081"/>
                    <a:pt x="545920" y="3826822"/>
                  </a:cubicBezTo>
                  <a:cubicBezTo>
                    <a:pt x="774420" y="3636487"/>
                    <a:pt x="1093409" y="2671320"/>
                    <a:pt x="1028798" y="1817355"/>
                  </a:cubicBezTo>
                  <a:lnTo>
                    <a:pt x="1028185" y="1811917"/>
                  </a:lnTo>
                  <a:lnTo>
                    <a:pt x="1015028" y="1788668"/>
                  </a:lnTo>
                  <a:cubicBezTo>
                    <a:pt x="975983" y="1721310"/>
                    <a:pt x="907863" y="1612689"/>
                    <a:pt x="822205" y="1512367"/>
                  </a:cubicBezTo>
                  <a:cubicBezTo>
                    <a:pt x="685152" y="1354213"/>
                    <a:pt x="375602" y="1181895"/>
                    <a:pt x="375602" y="1181895"/>
                  </a:cubicBezTo>
                  <a:cubicBezTo>
                    <a:pt x="375602" y="1181895"/>
                    <a:pt x="680427" y="1266874"/>
                    <a:pt x="822205" y="1363655"/>
                  </a:cubicBezTo>
                  <a:cubicBezTo>
                    <a:pt x="859422" y="1389621"/>
                    <a:pt x="903433" y="1425323"/>
                    <a:pt x="948514" y="1464272"/>
                  </a:cubicBezTo>
                  <a:lnTo>
                    <a:pt x="981755" y="1494347"/>
                  </a:lnTo>
                  <a:lnTo>
                    <a:pt x="970013" y="1434340"/>
                  </a:lnTo>
                  <a:cubicBezTo>
                    <a:pt x="955101" y="1372896"/>
                    <a:pt x="937487" y="1312916"/>
                    <a:pt x="916956" y="1254804"/>
                  </a:cubicBezTo>
                  <a:cubicBezTo>
                    <a:pt x="588459" y="322599"/>
                    <a:pt x="111075" y="175281"/>
                    <a:pt x="111075" y="175281"/>
                  </a:cubicBezTo>
                  <a:cubicBezTo>
                    <a:pt x="111075" y="175281"/>
                    <a:pt x="398214" y="175281"/>
                    <a:pt x="753151" y="597083"/>
                  </a:cubicBezTo>
                  <a:lnTo>
                    <a:pt x="817846" y="679360"/>
                  </a:lnTo>
                  <a:lnTo>
                    <a:pt x="847248" y="634365"/>
                  </a:lnTo>
                  <a:cubicBezTo>
                    <a:pt x="904629" y="547539"/>
                    <a:pt x="977390" y="441811"/>
                    <a:pt x="1038911" y="366207"/>
                  </a:cubicBezTo>
                  <a:cubicBezTo>
                    <a:pt x="1057840" y="342581"/>
                    <a:pt x="1074404" y="323680"/>
                    <a:pt x="1088601" y="307141"/>
                  </a:cubicBezTo>
                  <a:cubicBezTo>
                    <a:pt x="1209278" y="172472"/>
                    <a:pt x="1507420" y="0"/>
                    <a:pt x="1507420" y="0"/>
                  </a:cubicBezTo>
                  <a:close/>
                </a:path>
              </a:pathLst>
            </a:custGeom>
            <a:solidFill>
              <a:schemeClr val="accent1"/>
            </a:solidFill>
            <a:ln>
              <a:noFill/>
            </a:ln>
          </p:spPr>
          <p:txBody>
            <a:bodyPr vert="horz" wrap="square" lIns="91440" tIns="45720" rIns="91440" bIns="45720" numCol="1" anchor="t" anchorCtr="0" compatLnSpc="1">
              <a:noAutofit/>
            </a:bodyPr>
            <a:lstStyle/>
            <a:p>
              <a:endParaRPr lang="en-US" sz="2400" dirty="0">
                <a:cs typeface="+mn-ea"/>
                <a:sym typeface="+mn-lt"/>
              </a:endParaRPr>
            </a:p>
          </p:txBody>
        </p:sp>
        <p:sp>
          <p:nvSpPr>
            <p:cNvPr id="419" name="0"/>
            <p:cNvSpPr>
              <a:spLocks noChangeArrowheads="1"/>
            </p:cNvSpPr>
            <p:nvPr/>
          </p:nvSpPr>
          <p:spPr bwMode="auto">
            <a:xfrm>
              <a:off x="10603932" y="4290568"/>
              <a:ext cx="710808" cy="710808"/>
            </a:xfrm>
            <a:prstGeom prst="ellipse">
              <a:avLst/>
            </a:prstGeom>
            <a:solidFill>
              <a:schemeClr val="accent6"/>
            </a:solidFill>
            <a:ln>
              <a:noFill/>
            </a:ln>
            <a:effectLst>
              <a:outerShdw blurRad="63500" sx="102000" sy="102000" algn="ctr" rotWithShape="0">
                <a:schemeClr val="tx1">
                  <a:alpha val="25000"/>
                </a:schemeClr>
              </a:outerShdw>
            </a:effectLst>
          </p:spPr>
          <p:txBody>
            <a:bodyPr vert="horz" wrap="square" lIns="91440" tIns="45720" rIns="91440" bIns="45720" numCol="1" anchor="t" anchorCtr="0" compatLnSpc="1"/>
            <a:lstStyle/>
            <a:p>
              <a:endParaRPr lang="en-US" sz="2400">
                <a:cs typeface="+mn-ea"/>
                <a:sym typeface="+mn-lt"/>
              </a:endParaRPr>
            </a:p>
          </p:txBody>
        </p:sp>
        <p:sp>
          <p:nvSpPr>
            <p:cNvPr id="420" name="0"/>
            <p:cNvSpPr>
              <a:spLocks noChangeArrowheads="1"/>
            </p:cNvSpPr>
            <p:nvPr/>
          </p:nvSpPr>
          <p:spPr bwMode="auto">
            <a:xfrm>
              <a:off x="10283861" y="2627642"/>
              <a:ext cx="1015168" cy="1011862"/>
            </a:xfrm>
            <a:prstGeom prst="ellipse">
              <a:avLst/>
            </a:prstGeom>
            <a:solidFill>
              <a:schemeClr val="accent4"/>
            </a:solidFill>
            <a:ln>
              <a:noFill/>
            </a:ln>
            <a:effectLst>
              <a:outerShdw blurRad="63500" sx="102000" sy="102000" algn="ctr" rotWithShape="0">
                <a:schemeClr val="tx1">
                  <a:alpha val="25000"/>
                </a:schemeClr>
              </a:outerShdw>
            </a:effectLst>
          </p:spPr>
          <p:txBody>
            <a:bodyPr vert="horz" wrap="square" lIns="91440" tIns="45720" rIns="91440" bIns="45720" numCol="1" anchor="t" anchorCtr="0" compatLnSpc="1"/>
            <a:lstStyle/>
            <a:p>
              <a:endParaRPr lang="en-US" sz="2400">
                <a:cs typeface="+mn-ea"/>
                <a:sym typeface="+mn-lt"/>
              </a:endParaRPr>
            </a:p>
          </p:txBody>
        </p:sp>
        <p:sp>
          <p:nvSpPr>
            <p:cNvPr id="421" name="0"/>
            <p:cNvSpPr>
              <a:spLocks noChangeArrowheads="1"/>
            </p:cNvSpPr>
            <p:nvPr/>
          </p:nvSpPr>
          <p:spPr bwMode="auto">
            <a:xfrm>
              <a:off x="8065843" y="2756197"/>
              <a:ext cx="883535" cy="883533"/>
            </a:xfrm>
            <a:prstGeom prst="ellipse">
              <a:avLst/>
            </a:prstGeom>
            <a:solidFill>
              <a:schemeClr val="accent1"/>
            </a:solidFill>
            <a:ln>
              <a:noFill/>
            </a:ln>
            <a:effectLst>
              <a:outerShdw blurRad="63500" sx="102000" sy="102000" algn="ctr" rotWithShape="0">
                <a:schemeClr val="tx1">
                  <a:alpha val="25000"/>
                </a:schemeClr>
              </a:outerShdw>
            </a:effectLst>
          </p:spPr>
          <p:txBody>
            <a:bodyPr vert="horz" wrap="square" lIns="91440" tIns="45720" rIns="91440" bIns="45720" numCol="1" anchor="t" anchorCtr="0" compatLnSpc="1"/>
            <a:lstStyle/>
            <a:p>
              <a:endParaRPr lang="en-US" sz="2400">
                <a:cs typeface="+mn-ea"/>
                <a:sym typeface="+mn-lt"/>
              </a:endParaRPr>
            </a:p>
          </p:txBody>
        </p:sp>
        <p:sp>
          <p:nvSpPr>
            <p:cNvPr id="422" name="0"/>
            <p:cNvSpPr>
              <a:spLocks noChangeArrowheads="1"/>
            </p:cNvSpPr>
            <p:nvPr/>
          </p:nvSpPr>
          <p:spPr bwMode="auto">
            <a:xfrm>
              <a:off x="9756963" y="1524735"/>
              <a:ext cx="752876" cy="752875"/>
            </a:xfrm>
            <a:prstGeom prst="ellipse">
              <a:avLst/>
            </a:prstGeom>
            <a:solidFill>
              <a:schemeClr val="accent1"/>
            </a:solidFill>
            <a:ln>
              <a:noFill/>
            </a:ln>
            <a:effectLst>
              <a:outerShdw blurRad="63500" sx="102000" sy="102000" algn="ctr" rotWithShape="0">
                <a:schemeClr val="tx1">
                  <a:alpha val="25000"/>
                </a:schemeClr>
              </a:outerShdw>
            </a:effectLst>
          </p:spPr>
          <p:txBody>
            <a:bodyPr vert="horz" wrap="square" lIns="91440" tIns="45720" rIns="91440" bIns="45720" numCol="1" anchor="t" anchorCtr="0" compatLnSpc="1"/>
            <a:lstStyle/>
            <a:p>
              <a:endParaRPr lang="en-US" sz="2400">
                <a:cs typeface="+mn-ea"/>
                <a:sym typeface="+mn-lt"/>
              </a:endParaRPr>
            </a:p>
          </p:txBody>
        </p:sp>
        <p:sp>
          <p:nvSpPr>
            <p:cNvPr id="423" name="0"/>
            <p:cNvSpPr>
              <a:spLocks noChangeArrowheads="1"/>
            </p:cNvSpPr>
            <p:nvPr/>
          </p:nvSpPr>
          <p:spPr bwMode="auto">
            <a:xfrm>
              <a:off x="8171081" y="1248631"/>
              <a:ext cx="1119284" cy="1116545"/>
            </a:xfrm>
            <a:prstGeom prst="ellipse">
              <a:avLst/>
            </a:prstGeom>
            <a:solidFill>
              <a:schemeClr val="accent5"/>
            </a:solidFill>
            <a:ln>
              <a:noFill/>
            </a:ln>
            <a:effectLst>
              <a:outerShdw blurRad="63500" sx="102000" sy="102000" algn="ctr" rotWithShape="0">
                <a:schemeClr val="tx1">
                  <a:alpha val="25000"/>
                </a:schemeClr>
              </a:outerShdw>
            </a:effectLst>
          </p:spPr>
          <p:txBody>
            <a:bodyPr vert="horz" wrap="square" lIns="91440" tIns="45720" rIns="91440" bIns="45720" numCol="1" anchor="t" anchorCtr="0" compatLnSpc="1"/>
            <a:lstStyle/>
            <a:p>
              <a:endParaRPr lang="en-US" sz="2400">
                <a:cs typeface="+mn-ea"/>
                <a:sym typeface="+mn-lt"/>
              </a:endParaRPr>
            </a:p>
          </p:txBody>
        </p:sp>
        <p:sp>
          <p:nvSpPr>
            <p:cNvPr id="424" name="0"/>
            <p:cNvSpPr>
              <a:spLocks noChangeArrowheads="1"/>
            </p:cNvSpPr>
            <p:nvPr/>
          </p:nvSpPr>
          <p:spPr bwMode="auto">
            <a:xfrm>
              <a:off x="8341145" y="4034392"/>
              <a:ext cx="1051941" cy="1051941"/>
            </a:xfrm>
            <a:prstGeom prst="ellipse">
              <a:avLst/>
            </a:prstGeom>
            <a:solidFill>
              <a:schemeClr val="accent2"/>
            </a:solidFill>
            <a:ln>
              <a:noFill/>
            </a:ln>
            <a:effectLst>
              <a:outerShdw blurRad="63500" sx="102000" sy="102000" algn="ctr" rotWithShape="0">
                <a:schemeClr val="tx1">
                  <a:alpha val="25000"/>
                </a:schemeClr>
              </a:outerShdw>
            </a:effectLst>
          </p:spPr>
          <p:txBody>
            <a:bodyPr vert="horz" wrap="square" lIns="91440" tIns="45720" rIns="91440" bIns="45720" numCol="1" anchor="t" anchorCtr="0" compatLnSpc="1"/>
            <a:lstStyle/>
            <a:p>
              <a:endParaRPr lang="en-US" sz="2400">
                <a:cs typeface="+mn-ea"/>
                <a:sym typeface="+mn-lt"/>
              </a:endParaRPr>
            </a:p>
          </p:txBody>
        </p:sp>
        <p:pic>
          <p:nvPicPr>
            <p:cNvPr id="425" name="0"/>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48405" y="1716176"/>
              <a:ext cx="369991" cy="369991"/>
            </a:xfrm>
            <a:prstGeom prst="rect">
              <a:avLst/>
            </a:prstGeom>
          </p:spPr>
        </p:pic>
        <p:pic>
          <p:nvPicPr>
            <p:cNvPr id="426" name="0"/>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48240" y="1516459"/>
              <a:ext cx="564966" cy="564966"/>
            </a:xfrm>
            <a:prstGeom prst="rect">
              <a:avLst/>
            </a:prstGeom>
          </p:spPr>
        </p:pic>
        <p:pic>
          <p:nvPicPr>
            <p:cNvPr id="427" name="0"/>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54905" y="2903198"/>
              <a:ext cx="481899" cy="481899"/>
            </a:xfrm>
            <a:prstGeom prst="rect">
              <a:avLst/>
            </a:prstGeom>
          </p:spPr>
        </p:pic>
        <p:pic>
          <p:nvPicPr>
            <p:cNvPr id="428" name="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9196" y="2969347"/>
              <a:ext cx="444325" cy="444325"/>
            </a:xfrm>
            <a:prstGeom prst="rect">
              <a:avLst/>
            </a:prstGeom>
          </p:spPr>
        </p:pic>
        <p:pic>
          <p:nvPicPr>
            <p:cNvPr id="429" name="0"/>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02595" y="4290476"/>
              <a:ext cx="516938" cy="516938"/>
            </a:xfrm>
            <a:prstGeom prst="rect">
              <a:avLst/>
            </a:prstGeom>
          </p:spPr>
        </p:pic>
        <p:pic>
          <p:nvPicPr>
            <p:cNvPr id="430" name="0"/>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748018" y="4471099"/>
              <a:ext cx="403586" cy="326790"/>
            </a:xfrm>
            <a:prstGeom prst="rect">
              <a:avLst/>
            </a:prstGeom>
          </p:spPr>
        </p:pic>
      </p:grpSp>
      <p:grpSp>
        <p:nvGrpSpPr>
          <p:cNvPr id="431" name="组合 26"/>
          <p:cNvGrpSpPr/>
          <p:nvPr/>
        </p:nvGrpSpPr>
        <p:grpSpPr>
          <a:xfrm>
            <a:off x="678758" y="1171692"/>
            <a:ext cx="6129157" cy="1464496"/>
            <a:chOff x="455020" y="1278699"/>
            <a:chExt cx="6129157" cy="1464496"/>
          </a:xfrm>
        </p:grpSpPr>
        <p:sp>
          <p:nvSpPr>
            <p:cNvPr id="432" name="矩形: 圆角 18"/>
            <p:cNvSpPr/>
            <p:nvPr/>
          </p:nvSpPr>
          <p:spPr>
            <a:xfrm>
              <a:off x="455613" y="1471674"/>
              <a:ext cx="6128564" cy="1271521"/>
            </a:xfrm>
            <a:prstGeom prst="roundRect">
              <a:avLst>
                <a:gd name="adj" fmla="val 12943"/>
              </a:avLst>
            </a:prstGeom>
            <a:gradFill>
              <a:gsLst>
                <a:gs pos="0">
                  <a:schemeClr val="accent1">
                    <a:lumMod val="20000"/>
                    <a:lumOff val="80000"/>
                    <a:alpha val="0"/>
                  </a:schemeClr>
                </a:gs>
                <a:gs pos="100000">
                  <a:schemeClr val="accent1">
                    <a:lumMod val="20000"/>
                    <a:lumOff val="80000"/>
                  </a:schemeClr>
                </a:gs>
              </a:gsLst>
              <a:lin ang="16200000" scaled="1"/>
            </a:gradFill>
            <a:ln w="63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矩形: 圆角 19"/>
            <p:cNvSpPr/>
            <p:nvPr/>
          </p:nvSpPr>
          <p:spPr>
            <a:xfrm>
              <a:off x="455020" y="1278699"/>
              <a:ext cx="2794063" cy="40011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文本框 20"/>
            <p:cNvSpPr txBox="1"/>
            <p:nvPr/>
          </p:nvSpPr>
          <p:spPr>
            <a:xfrm>
              <a:off x="579124" y="1307883"/>
              <a:ext cx="2457449" cy="337185"/>
            </a:xfrm>
            <a:prstGeom prst="rect">
              <a:avLst/>
            </a:prstGeom>
            <a:noFill/>
          </p:spPr>
          <p:txBody>
            <a:bodyPr wrap="square" rtlCol="0">
              <a:spAutoFit/>
            </a:bodyPr>
            <a:lstStyle/>
            <a:p>
              <a:pPr marL="0" lvl="0" indent="0" algn="l" defTabSz="914400">
                <a:lnSpc>
                  <a:spcPct val="100000"/>
                </a:lnSpc>
                <a:defRPr sz="1800">
                  <a:solidFill>
                    <a:schemeClr val="tx1">
                      <a:alpha val="100000"/>
                    </a:schemeClr>
                  </a:solidFill>
                  <a:latin typeface="思源黑体 CN Regular"/>
                  <a:ea typeface="思源黑体 CN Regular"/>
                  <a:cs typeface="+mn-cs"/>
                </a:defRPr>
              </a:pPr>
              <a:r>
                <a:rPr lang="zh-CN" sz="1600" b="0" i="0" u="none" strike="noStrike">
                  <a:solidFill>
                    <a:schemeClr val="bg1">
                      <a:alpha val="100000"/>
                    </a:schemeClr>
                  </a:solidFill>
                  <a:latin typeface="思源黑体 CN Bold"/>
                  <a:ea typeface="思源黑体 CN Bold"/>
                  <a:cs typeface="思源宋体 CN Medium"/>
                  <a:sym typeface="思源宋体 CN Medium"/>
                </a:rPr>
                <a:t>事件驱动的核心业务流转</a:t>
              </a:r>
              <a:endParaRPr sz="1800">
                <a:solidFill>
                  <a:schemeClr val="tx1">
                    <a:alpha val="100000"/>
                  </a:schemeClr>
                </a:solidFill>
                <a:latin typeface="思源黑体 CN Regular"/>
                <a:ea typeface="思源黑体 CN Regular"/>
                <a:cs typeface="+mn-cs"/>
              </a:endParaRPr>
            </a:p>
          </p:txBody>
        </p:sp>
        <p:sp>
          <p:nvSpPr>
            <p:cNvPr id="435" name="文本框 21"/>
            <p:cNvSpPr txBox="1"/>
            <p:nvPr/>
          </p:nvSpPr>
          <p:spPr>
            <a:xfrm>
              <a:off x="579124" y="1713559"/>
              <a:ext cx="5949950" cy="825500"/>
            </a:xfrm>
            <a:prstGeom prst="rect">
              <a:avLst/>
            </a:prstGeom>
            <a:noFill/>
          </p:spPr>
          <p:txBody>
            <a:bodyPr wrap="square" rtlCol="0">
              <a:spAutoFit/>
            </a:bodyPr>
            <a:lstStyle/>
            <a:p>
              <a:pPr>
                <a:lnSpc>
                  <a:spcPct val="150000"/>
                </a:lnSpc>
              </a:pPr>
              <a:r>
                <a:rPr lang="zh-CN" sz="1600">
                  <a:latin typeface="思源黑体 CN Regular"/>
                  <a:ea typeface="思源黑体 CN Regular"/>
                  <a:cs typeface="思源宋体 CN Medium"/>
                  <a:sym typeface="思源宋体 CN Medium"/>
                </a:rPr>
                <a:t>通过 RocketMQ 异步消息机制，实现任务调度、状态回传和报告生成的解耦与高并发处理。</a:t>
              </a:r>
              <a:endParaRPr lang="zh-CN" sz="1600">
                <a:latin typeface="思源黑体 CN Regular"/>
                <a:ea typeface="思源黑体 CN Regular"/>
                <a:cs typeface="思源宋体 CN Medium"/>
                <a:sym typeface="思源宋体 CN Medium"/>
              </a:endParaRPr>
            </a:p>
          </p:txBody>
        </p:sp>
      </p:grpSp>
      <p:grpSp>
        <p:nvGrpSpPr>
          <p:cNvPr id="436" name="组合 27"/>
          <p:cNvGrpSpPr/>
          <p:nvPr/>
        </p:nvGrpSpPr>
        <p:grpSpPr>
          <a:xfrm>
            <a:off x="678758" y="2941277"/>
            <a:ext cx="6129453" cy="1464496"/>
            <a:chOff x="454724" y="1278699"/>
            <a:chExt cx="6129453" cy="1464496"/>
          </a:xfrm>
        </p:grpSpPr>
        <p:sp>
          <p:nvSpPr>
            <p:cNvPr id="437" name="矩形: 圆角 28"/>
            <p:cNvSpPr/>
            <p:nvPr/>
          </p:nvSpPr>
          <p:spPr>
            <a:xfrm>
              <a:off x="455613" y="1471674"/>
              <a:ext cx="6128564" cy="1271521"/>
            </a:xfrm>
            <a:prstGeom prst="roundRect">
              <a:avLst>
                <a:gd name="adj" fmla="val 12943"/>
              </a:avLst>
            </a:prstGeom>
            <a:gradFill>
              <a:gsLst>
                <a:gs pos="0">
                  <a:schemeClr val="accent2">
                    <a:lumMod val="20000"/>
                    <a:lumOff val="80000"/>
                    <a:alpha val="0"/>
                  </a:schemeClr>
                </a:gs>
                <a:gs pos="100000">
                  <a:schemeClr val="accent2">
                    <a:lumMod val="20000"/>
                    <a:lumOff val="80000"/>
                  </a:schemeClr>
                </a:gs>
              </a:gsLst>
              <a:lin ang="16200000" scaled="1"/>
            </a:gradFill>
            <a:ln w="635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矩形: 圆角 29"/>
            <p:cNvSpPr/>
            <p:nvPr/>
          </p:nvSpPr>
          <p:spPr>
            <a:xfrm>
              <a:off x="455020" y="1278699"/>
              <a:ext cx="3099079" cy="400110"/>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文本框 30"/>
            <p:cNvSpPr txBox="1"/>
            <p:nvPr/>
          </p:nvSpPr>
          <p:spPr>
            <a:xfrm>
              <a:off x="454724" y="1303399"/>
              <a:ext cx="3302000" cy="336550"/>
            </a:xfrm>
            <a:prstGeom prst="rect">
              <a:avLst/>
            </a:prstGeom>
            <a:noFill/>
          </p:spPr>
          <p:txBody>
            <a:bodyPr wrap="square" rtlCol="0">
              <a:spAutoFit/>
            </a:bodyPr>
            <a:lstStyle/>
            <a:p>
              <a:pPr marL="0" lvl="0" indent="0" algn="l" defTabSz="914400">
                <a:lnSpc>
                  <a:spcPct val="100000"/>
                </a:lnSpc>
                <a:defRPr sz="1800">
                  <a:solidFill>
                    <a:schemeClr val="tx1">
                      <a:alpha val="100000"/>
                    </a:schemeClr>
                  </a:solidFill>
                  <a:latin typeface="思源黑体 CN Regular"/>
                  <a:ea typeface="思源黑体 CN Regular"/>
                  <a:cs typeface="+mn-cs"/>
                </a:defRPr>
              </a:pPr>
              <a:r>
                <a:rPr lang="zh-CN" sz="1600" b="0" i="0" u="none" strike="noStrike">
                  <a:solidFill>
                    <a:schemeClr val="bg1">
                      <a:alpha val="100000"/>
                    </a:schemeClr>
                  </a:solidFill>
                  <a:latin typeface="思源黑体 CN Bold"/>
                  <a:ea typeface="思源黑体 CN Bold"/>
                  <a:cs typeface="思源宋体 CN Medium"/>
                  <a:sym typeface="思源宋体 CN Medium"/>
                </a:rPr>
                <a:t>基于Docker的通用任务执行容器池</a:t>
              </a:r>
              <a:endParaRPr lang="zh-CN" sz="1600" b="0" i="0" u="none" strike="noStrike">
                <a:solidFill>
                  <a:schemeClr val="bg1">
                    <a:alpha val="100000"/>
                  </a:schemeClr>
                </a:solidFill>
                <a:latin typeface="思源黑体 CN Bold"/>
                <a:ea typeface="思源黑体 CN Bold"/>
                <a:cs typeface="思源宋体 CN Medium"/>
                <a:sym typeface="思源宋体 CN Medium"/>
              </a:endParaRPr>
            </a:p>
          </p:txBody>
        </p:sp>
        <p:sp>
          <p:nvSpPr>
            <p:cNvPr id="440" name="文本框 31"/>
            <p:cNvSpPr txBox="1"/>
            <p:nvPr/>
          </p:nvSpPr>
          <p:spPr>
            <a:xfrm>
              <a:off x="579124" y="1713559"/>
              <a:ext cx="5949950" cy="825500"/>
            </a:xfrm>
            <a:prstGeom prst="rect">
              <a:avLst/>
            </a:prstGeom>
            <a:noFill/>
          </p:spPr>
          <p:txBody>
            <a:bodyPr wrap="square" rtlCol="0">
              <a:spAutoFit/>
            </a:bodyPr>
            <a:lstStyle/>
            <a:p>
              <a:pPr>
                <a:lnSpc>
                  <a:spcPct val="150000"/>
                </a:lnSpc>
              </a:pPr>
              <a:r>
                <a:rPr sz="1600"/>
                <a:t>实现任务级别的资源隔离和执行调度，同时提供扩缩容、健康检查和指标收集功能，为未来其他业务任务执行提供通用能力。</a:t>
              </a:r>
              <a:endParaRPr sz="1600"/>
            </a:p>
          </p:txBody>
        </p:sp>
      </p:grpSp>
      <p:grpSp>
        <p:nvGrpSpPr>
          <p:cNvPr id="441" name="组合 32"/>
          <p:cNvGrpSpPr/>
          <p:nvPr/>
        </p:nvGrpSpPr>
        <p:grpSpPr>
          <a:xfrm rot="0">
            <a:off x="679054" y="4710862"/>
            <a:ext cx="6129157" cy="1751875"/>
            <a:chOff x="455020" y="1278699"/>
            <a:chExt cx="6129157" cy="1622311"/>
          </a:xfrm>
        </p:grpSpPr>
        <p:sp>
          <p:nvSpPr>
            <p:cNvPr id="442" name="矩形: 圆角 33"/>
            <p:cNvSpPr/>
            <p:nvPr/>
          </p:nvSpPr>
          <p:spPr>
            <a:xfrm>
              <a:off x="455613" y="1471674"/>
              <a:ext cx="6128564" cy="1271521"/>
            </a:xfrm>
            <a:prstGeom prst="roundRect">
              <a:avLst>
                <a:gd name="adj" fmla="val 12943"/>
              </a:avLst>
            </a:prstGeom>
            <a:gradFill>
              <a:gsLst>
                <a:gs pos="0">
                  <a:schemeClr val="accent1">
                    <a:lumMod val="20000"/>
                    <a:lumOff val="80000"/>
                    <a:alpha val="0"/>
                  </a:schemeClr>
                </a:gs>
                <a:gs pos="100000">
                  <a:schemeClr val="accent1">
                    <a:lumMod val="20000"/>
                    <a:lumOff val="80000"/>
                  </a:schemeClr>
                </a:gs>
              </a:gsLst>
              <a:lin ang="16200000" scaled="1"/>
            </a:gradFill>
            <a:ln w="63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矩形: 圆角 34"/>
            <p:cNvSpPr/>
            <p:nvPr/>
          </p:nvSpPr>
          <p:spPr>
            <a:xfrm>
              <a:off x="455020" y="1278699"/>
              <a:ext cx="2793767" cy="40011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4" name="文本框 35"/>
            <p:cNvSpPr txBox="1"/>
            <p:nvPr/>
          </p:nvSpPr>
          <p:spPr>
            <a:xfrm>
              <a:off x="579124" y="1307883"/>
              <a:ext cx="2560954" cy="312248"/>
            </a:xfrm>
            <a:prstGeom prst="rect">
              <a:avLst/>
            </a:prstGeom>
            <a:noFill/>
          </p:spPr>
          <p:txBody>
            <a:bodyPr wrap="square" rtlCol="0">
              <a:spAutoFit/>
            </a:bodyPr>
            <a:lstStyle/>
            <a:p>
              <a:pPr marL="0" lvl="0" indent="0" algn="l" defTabSz="914400">
                <a:lnSpc>
                  <a:spcPct val="100000"/>
                </a:lnSpc>
                <a:defRPr sz="1800">
                  <a:solidFill>
                    <a:schemeClr val="tx1">
                      <a:alpha val="100000"/>
                    </a:schemeClr>
                  </a:solidFill>
                  <a:latin typeface="思源黑体 CN Regular"/>
                  <a:ea typeface="思源黑体 CN Regular"/>
                  <a:cs typeface="+mn-cs"/>
                </a:defRPr>
              </a:pPr>
              <a:r>
                <a:rPr lang="zh-CN" sz="1600" b="0" i="0" u="none" strike="noStrike">
                  <a:solidFill>
                    <a:schemeClr val="bg1">
                      <a:alpha val="100000"/>
                    </a:schemeClr>
                  </a:solidFill>
                  <a:latin typeface="思源黑体 CN Bold"/>
                  <a:ea typeface="思源黑体 CN Bold"/>
                  <a:cs typeface="思源宋体 CN Medium"/>
                  <a:sym typeface="思源宋体 CN Medium"/>
                </a:rPr>
                <a:t>多层次微服务域划分</a:t>
              </a:r>
              <a:endParaRPr sz="1800">
                <a:solidFill>
                  <a:schemeClr val="tx1">
                    <a:alpha val="100000"/>
                  </a:schemeClr>
                </a:solidFill>
                <a:latin typeface="思源黑体 CN Regular"/>
                <a:ea typeface="思源黑体 CN Regular"/>
                <a:cs typeface="+mn-cs"/>
              </a:endParaRPr>
            </a:p>
          </p:txBody>
        </p:sp>
        <p:sp>
          <p:nvSpPr>
            <p:cNvPr id="445" name="文本框 36"/>
            <p:cNvSpPr txBox="1"/>
            <p:nvPr/>
          </p:nvSpPr>
          <p:spPr>
            <a:xfrm>
              <a:off x="579124" y="1713559"/>
              <a:ext cx="5949950" cy="1187451"/>
            </a:xfrm>
            <a:prstGeom prst="rect">
              <a:avLst/>
            </a:prstGeom>
            <a:noFill/>
          </p:spPr>
          <p:txBody>
            <a:bodyPr wrap="square" rtlCol="0">
              <a:spAutoFit/>
            </a:bodyPr>
            <a:lstStyle/>
            <a:p>
              <a:pPr>
                <a:lnSpc>
                  <a:spcPct val="150000"/>
                </a:lnSpc>
              </a:pPr>
              <a:r>
                <a:rPr sz="1600"/>
                <a:t>核心域专注计算密集型任务，支撑域提供流程与状态保障，通用域提供统一认证、网关与通知支持，提高系统可扩展性和复用性。</a:t>
              </a:r>
              <a:endParaRPr sz="1600"/>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450" name=""/>
        <p:cNvGrpSpPr/>
        <p:nvPr/>
      </p:nvGrpSpPr>
      <p:grpSpPr>
        <a:xfrm>
          <a:off x="0" y="0"/>
          <a:ext cx="0" cy="0"/>
          <a:chOff x="0" y="0"/>
          <a:chExt cx="0" cy="0"/>
        </a:xfrm>
      </p:grpSpPr>
      <p:pic>
        <p:nvPicPr>
          <p:cNvPr id="451"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452" name="直接连接符 3"/>
          <p:cNvCxnSpPr/>
          <p:nvPr/>
        </p:nvCxnSpPr>
        <p:spPr>
          <a:xfrm>
            <a:off x="2146300" y="638907"/>
            <a:ext cx="9602788"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453" name="文本框 2"/>
          <p:cNvSpPr txBox="1"/>
          <p:nvPr/>
        </p:nvSpPr>
        <p:spPr>
          <a:xfrm>
            <a:off x="455613" y="454025"/>
            <a:ext cx="2330450" cy="393700"/>
          </a:xfrm>
          <a:prstGeom prst="rect">
            <a:avLst/>
          </a:prstGeom>
          <a:noFill/>
        </p:spPr>
        <p:txBody>
          <a:bodyPr wrap="square" rtlCol="0">
            <a:spAutoFit/>
          </a:bodyPr>
          <a:lstStyle/>
          <a:p>
            <a:r>
              <a:rPr lang="zh-CN" sz="2000" b="1">
                <a:solidFill>
                  <a:schemeClr val="accent1">
                    <a:alpha val="100000"/>
                  </a:schemeClr>
                </a:solidFill>
                <a:latin typeface="思源黑体 CN Bold"/>
                <a:ea typeface="思源黑体 CN Bold"/>
                <a:cs typeface="思源黑体 CN Regular"/>
              </a:rPr>
              <a:t>演示</a:t>
            </a:r>
            <a:endParaRPr lang="zh-CN" sz="2000" b="1">
              <a:solidFill>
                <a:schemeClr val="accent1">
                  <a:alpha val="100000"/>
                </a:schemeClr>
              </a:solidFill>
              <a:latin typeface="思源黑体 CN Bold"/>
              <a:ea typeface="思源黑体 CN Bold"/>
              <a:cs typeface="思源黑体 CN Regular"/>
            </a:endParaRPr>
          </a:p>
        </p:txBody>
      </p:sp>
      <p:pic>
        <p:nvPicPr>
          <p:cNvPr id="454" name="720c2e08623edd5200c833f3320718c7.mp4"/>
          <p:cNvPicPr/>
          <p:nvPr>
            <a:videoFile r:link="rId2"/>
            <p:extLst>
              <p:ext uri="{DAA4B4D4-6D71-4841-9C94-3DE7FCFB9230}">
                <p14:media xmlns:p14="http://schemas.microsoft.com/office/powerpoint/2010/main" r:embed="rId3"/>
              </p:ext>
            </p:extLst>
          </p:nvPr>
        </p:nvPicPr>
        <p:blipFill>
          <a:blip r:embed="rId4"/>
          <a:stretch>
            <a:fillRect/>
          </a:stretch>
        </p:blipFill>
        <p:spPr>
          <a:xfrm>
            <a:off x="-2" y="0"/>
            <a:ext cx="12192001" cy="6858000"/>
          </a:xfrm>
          <a:prstGeom prst="rect">
            <a:avLst/>
          </a:prstGeom>
        </p:spPr>
      </p:pic>
    </p:spTree>
  </p:cSld>
  <p:clrMapOvr>
    <a:masterClrMapping/>
  </p:clrMapOvr>
  <p:timing>
    <p:tnLst>
      <p:par>
        <p:cTn id="1" dur="indefinite" restart="never" nodeType="tmRoot">
          <p:childTnLst>
            <p:seq concurrent="0"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000" fill="hold"/>
                                        <p:tgtEl>
                                          <p:spTgt spid="454"/>
                                        </p:tgtEl>
                                      </p:cBhvr>
                                    </p:cmd>
                                  </p:childTnLst>
                                </p:cTn>
                              </p:par>
                            </p:childTnLst>
                          </p:cTn>
                        </p:par>
                      </p:childTnLst>
                    </p:cTn>
                  </p:par>
                </p:childTnLst>
              </p:cTn>
              <p:prevCondLst>
                <p:cond evt="onPrev" delay="0">
                  <p:tgtEl>
                    <p:sldTgt/>
                  </p:tgtEl>
                </p:cond>
                <p:cond evt="onPrev" delay="0"/>
              </p:prevCondLst>
              <p:nextCondLst>
                <p:cond evt="onNext" delay="0">
                  <p:tgtEl>
                    <p:sldTgt/>
                  </p:tgtEl>
                </p:cond>
              </p:nextCondLst>
            </p:seq>
            <p:seq concurrent="0" nextAc="seek">
              <p:cTn id="7" restart="whenNotActive" fill="hold" evtFilter="cancelBubble" nodeType="interactiveSeq">
                <p:stCondLst>
                  <p:cond evt="onClick" delay="0">
                    <p:tgtEl>
                      <p:spTgt spid="45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54"/>
                                        </p:tgtEl>
                                      </p:cBhvr>
                                    </p:cmd>
                                  </p:childTnLst>
                                </p:cTn>
                              </p:par>
                            </p:childTnLst>
                          </p:cTn>
                        </p:par>
                      </p:childTnLst>
                    </p:cTn>
                  </p:par>
                </p:childTnLst>
              </p:cTn>
              <p:nextCondLst>
                <p:cond evt="onClick" delay="0">
                  <p:tgtEl>
                    <p:spTgt spid="454"/>
                  </p:tgtEl>
                </p:cond>
              </p:nextCondLst>
            </p:seq>
            <p:video>
              <p:cMediaNode vol="80000">
                <p:cTn id="12" fill="hold" display="0">
                  <p:stCondLst>
                    <p:cond delay="indefinite"/>
                  </p:stCondLst>
                </p:cTn>
                <p:tgtEl>
                  <p:spTgt spid="454"/>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446" name=""/>
        <p:cNvGrpSpPr/>
        <p:nvPr/>
      </p:nvGrpSpPr>
      <p:grpSpPr>
        <a:xfrm>
          <a:off x="0" y="0"/>
          <a:ext cx="0" cy="0"/>
          <a:chOff x="0" y="0"/>
          <a:chExt cx="0" cy="0"/>
        </a:xfrm>
      </p:grpSpPr>
      <p:pic>
        <p:nvPicPr>
          <p:cNvPr id="447" name="图片 24" descr="背景图案&#10;&#10;AI 生成的内容可能不正确。"/>
          <p:cNvPicPr>
            <a:picLocks noChangeAspect="1"/>
          </p:cNvPicPr>
          <p:nvPr/>
        </p:nvPicPr>
        <p:blipFill>
          <a:blip r:embed="rId1"/>
          <a:srcRect t="3868" r="5311" b="5311"/>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48" name="文本框 2"/>
          <p:cNvSpPr txBox="1"/>
          <p:nvPr/>
        </p:nvSpPr>
        <p:spPr>
          <a:xfrm>
            <a:off x="455613" y="454025"/>
            <a:ext cx="3581400" cy="393700"/>
          </a:xfrm>
          <a:prstGeom prst="rect">
            <a:avLst/>
          </a:prstGeom>
          <a:noFill/>
        </p:spPr>
        <p:txBody>
          <a:bodyPr wrap="square" rtlCol="0">
            <a:spAutoFit/>
          </a:bodyPr>
          <a:lstStyle/>
          <a:p>
            <a:r>
              <a:rPr lang="zh-CN" sz="2000" b="1">
                <a:solidFill>
                  <a:schemeClr val="accent1">
                    <a:alpha val="100000"/>
                  </a:schemeClr>
                </a:solidFill>
                <a:latin typeface="思源黑体 CN Bold"/>
                <a:ea typeface="思源黑体 CN Bold"/>
                <a:cs typeface="思源黑体 CN Regular"/>
              </a:rPr>
              <a:t>小组成员分工</a:t>
            </a:r>
            <a:endParaRPr lang="zh-CN" sz="2000" b="1">
              <a:solidFill>
                <a:schemeClr val="accent1">
                  <a:alpha val="100000"/>
                </a:schemeClr>
              </a:solidFill>
              <a:latin typeface="思源黑体 CN Bold"/>
              <a:ea typeface="思源黑体 CN Bold"/>
              <a:cs typeface="思源黑体 CN Regular"/>
            </a:endParaRPr>
          </a:p>
        </p:txBody>
      </p:sp>
      <p:graphicFrame>
        <p:nvGraphicFramePr>
          <p:cNvPr id="449" name="表格 448"/>
          <p:cNvGraphicFramePr/>
          <p:nvPr/>
        </p:nvGraphicFramePr>
        <p:xfrm>
          <a:off x="626713" y="791011"/>
          <a:ext cx="10646056" cy="5219700"/>
        </p:xfrm>
        <a:graphic>
          <a:graphicData uri="http://schemas.openxmlformats.org/drawingml/2006/table">
            <a:tbl>
              <a:tblPr firstRow="1" bandRow="1">
                <a:tableStyleId>{5C22544A-7EE6-4342-B048-85BDC9FD1C3A}</a:tableStyleId>
              </a:tblPr>
              <a:tblGrid>
                <a:gridCol w="1973850"/>
                <a:gridCol w="6857537"/>
                <a:gridCol w="1814669"/>
              </a:tblGrid>
              <a:tr h="666750">
                <a:tc>
                  <a:txBody>
                    <a:bodyPr/>
                    <a:lstStyle/>
                    <a:p>
                      <a:pPr algn="ctr"/>
                      <a:r>
                        <a:rPr lang="zh-CN">
                          <a:solidFill>
                            <a:schemeClr val="bg1">
                              <a:alpha val="100000"/>
                            </a:schemeClr>
                          </a:solidFill>
                        </a:rPr>
                        <a:t>成员</a:t>
                      </a:r>
                      <a:endParaRPr lang="zh-CN">
                        <a:solidFill>
                          <a:schemeClr val="bg1">
                            <a:alpha val="100000"/>
                          </a:schemeClr>
                        </a:solidFill>
                      </a:endParaRPr>
                    </a:p>
                  </a:txBody>
                  <a:tcPr/>
                </a:tc>
                <a:tc>
                  <a:txBody>
                    <a:bodyPr/>
                    <a:lstStyle/>
                    <a:p>
                      <a:pPr algn="ctr"/>
                      <a:r>
                        <a:rPr>
                          <a:solidFill>
                            <a:schemeClr val="bg1">
                              <a:alpha val="100000"/>
                            </a:schemeClr>
                          </a:solidFill>
                        </a:rPr>
                        <a:t>主要工作内容</a:t>
                      </a:r>
                      <a:endParaRPr>
                        <a:solidFill>
                          <a:schemeClr val="bg1">
                            <a:alpha val="100000"/>
                          </a:schemeClr>
                        </a:solidFill>
                      </a:endParaRPr>
                    </a:p>
                  </a:txBody>
                  <a:tcPr/>
                </a:tc>
                <a:tc>
                  <a:txBody>
                    <a:bodyPr/>
                    <a:lstStyle/>
                    <a:p>
                      <a:pPr algn="ctr"/>
                      <a:r>
                        <a:rPr>
                          <a:solidFill>
                            <a:schemeClr val="bg1">
                              <a:alpha val="100000"/>
                            </a:schemeClr>
                          </a:solidFill>
                        </a:rPr>
                        <a:t>贡献度占比</a:t>
                      </a:r>
                      <a:endParaRPr>
                        <a:solidFill>
                          <a:schemeClr val="bg1">
                            <a:alpha val="100000"/>
                          </a:schemeClr>
                        </a:solidFill>
                      </a:endParaRPr>
                    </a:p>
                  </a:txBody>
                  <a:tcPr/>
                </a:tc>
              </a:tr>
              <a:tr h="1581150">
                <a:tc>
                  <a:txBody>
                    <a:bodyPr/>
                    <a:lstStyle/>
                    <a:p>
                      <a:pPr algn="ctr"/>
                      <a:r>
                        <a:t>徐云鹏</a:t>
                      </a:r>
                    </a:p>
                  </a:txBody>
                  <a:tcPr/>
                </a:tc>
                <a:tc>
                  <a:txBody>
                    <a:bodyPr/>
                    <a:lstStyle/>
                    <a:p>
                      <a:pPr>
                        <a:lnSpc>
                          <a:spcPct val="130000"/>
                        </a:lnSpc>
                      </a:pPr>
                      <a:r>
                        <a:t>系统总体架构设计；</a:t>
                      </a:r>
                    </a:p>
                    <a:p>
                      <a:pPr>
                        <a:lnSpc>
                          <a:spcPct val="130000"/>
                        </a:lnSpc>
                      </a:pPr>
                      <a:r>
                        <a:rPr lang="en-US"/>
                        <a:t>Gateway,u</a:t>
                      </a:r>
                      <a:r>
                        <a:t>ser-service,task-service与backtest-service 开发；</a:t>
                      </a:r>
                    </a:p>
                    <a:p>
                      <a:pPr>
                        <a:lnSpc>
                          <a:spcPct val="130000"/>
                        </a:lnSpc>
                      </a:pPr>
                      <a:r>
                        <a:rPr lang="zh-CN"/>
                        <a:t>通用任务执行容器池开发；</a:t>
                      </a:r>
                      <a:endParaRPr lang="zh-CN"/>
                    </a:p>
                    <a:p>
                      <a:pPr>
                        <a:lnSpc>
                          <a:spcPct val="130000"/>
                        </a:lnSpc>
                      </a:pPr>
                      <a:r>
                        <a:t>各服务 MQ 接入与事件流管理</a:t>
                      </a:r>
                      <a:r>
                        <a:rPr lang="zh-CN"/>
                        <a:t>；</a:t>
                      </a:r>
                      <a:endParaRPr lang="zh-CN"/>
                    </a:p>
                    <a:p>
                      <a:pPr>
                        <a:lnSpc>
                          <a:spcPct val="130000"/>
                        </a:lnSpc>
                      </a:pPr>
                      <a:r>
                        <a:t>后端</a:t>
                      </a:r>
                      <a:r>
                        <a:rPr lang="zh-CN"/>
                        <a:t>各</a:t>
                      </a:r>
                      <a:r>
                        <a:t>服务</a:t>
                      </a:r>
                      <a:r>
                        <a:rPr lang="zh-CN"/>
                        <a:t>自动化</a:t>
                      </a:r>
                      <a:r>
                        <a:t>部署</a:t>
                      </a:r>
                      <a:r>
                        <a:t>与</a:t>
                      </a:r>
                      <a:r>
                        <a:rPr lang="zh-CN"/>
                        <a:t>微服务</a:t>
                      </a:r>
                      <a:r>
                        <a:t>基建部署</a:t>
                      </a:r>
                    </a:p>
                  </a:txBody>
                  <a:tcPr/>
                </a:tc>
                <a:tc>
                  <a:txBody>
                    <a:bodyPr/>
                    <a:lstStyle/>
                    <a:p>
                      <a:pPr marL="0" indent="0" algn="ctr" defTabSz="914400">
                        <a:lnSpc>
                          <a:spcPct val="100000"/>
                        </a:lnSpc>
                      </a:pPr>
                      <a:r>
                        <a:rPr lang="zh-CN" sz="1800" b="0" i="0" u="none" strike="noStrike">
                          <a:solidFill>
                            <a:schemeClr val="dk1">
                              <a:alpha val="100000"/>
                            </a:schemeClr>
                          </a:solidFill>
                          <a:latin typeface="思源黑体 CN Regular"/>
                          <a:ea typeface="思源黑体 CN Regular"/>
                          <a:cs typeface="+mn-cs"/>
                          <a:hlinkClick r:id=""/>
                        </a:rPr>
                        <a:t>25%</a:t>
                      </a:r>
                      <a:endParaRPr lang="zh-CN" sz="1800" b="0" i="0" u="none" strike="noStrike">
                        <a:solidFill>
                          <a:schemeClr val="dk1">
                            <a:alpha val="100000"/>
                          </a:schemeClr>
                        </a:solidFill>
                        <a:latin typeface="思源黑体 CN Regular"/>
                        <a:ea typeface="思源黑体 CN Regular"/>
                        <a:cs typeface="+mn-cs"/>
                        <a:hlinkClick r:id=""/>
                      </a:endParaRPr>
                    </a:p>
                  </a:txBody>
                  <a:tcPr/>
                </a:tc>
              </a:tr>
              <a:tr h="1073150">
                <a:tc>
                  <a:txBody>
                    <a:bodyPr/>
                    <a:lstStyle/>
                    <a:p>
                      <a:pPr marL="0" indent="0" algn="ctr" defTabSz="914400">
                        <a:lnSpc>
                          <a:spcPct val="100000"/>
                        </a:lnSpc>
                      </a:pPr>
                      <a:r>
                        <a:rPr lang="zh-CN" sz="1800" b="0" i="0" u="none" strike="noStrike">
                          <a:solidFill>
                            <a:schemeClr val="dk1">
                              <a:alpha val="100000"/>
                            </a:schemeClr>
                          </a:solidFill>
                          <a:latin typeface="思源黑体 CN Regular"/>
                          <a:ea typeface="思源黑体 CN Regular"/>
                          <a:cs typeface="+mn-cs"/>
                        </a:rPr>
                        <a:t>陈艺龙</a:t>
                      </a:r>
                      <a:endParaRPr lang="zh-CN" sz="1800" b="0" i="0" u="none" strike="noStrike">
                        <a:solidFill>
                          <a:schemeClr val="dk1">
                            <a:alpha val="100000"/>
                          </a:schemeClr>
                        </a:solidFill>
                        <a:latin typeface="思源黑体 CN Regular"/>
                        <a:ea typeface="思源黑体 CN Regular"/>
                        <a:cs typeface="+mn-cs"/>
                      </a:endParaRPr>
                    </a:p>
                  </a:txBody>
                  <a:tcPr/>
                </a:tc>
                <a:tc>
                  <a:txBody>
                    <a:bodyPr/>
                    <a:lstStyle/>
                    <a:p>
                      <a:pPr>
                        <a:lnSpc>
                          <a:spcPct val="130000"/>
                        </a:lnSpc>
                      </a:pPr>
                      <a:r>
                        <a:t>策略服务（strategy-service）开发与维护，</a:t>
                      </a:r>
                    </a:p>
                    <a:p>
                      <a:pPr>
                        <a:lnSpc>
                          <a:spcPct val="130000"/>
                        </a:lnSpc>
                      </a:pPr>
                      <a:r>
                        <a:t>包括策略编写、验证、转换与存储、更新等，</a:t>
                      </a:r>
                    </a:p>
                    <a:p>
                      <a:pPr>
                        <a:lnSpc>
                          <a:spcPct val="130000"/>
                        </a:lnSpc>
                      </a:pPr>
                      <a:r>
                        <a:t>并向回测服务提供策略执行接口</a:t>
                      </a:r>
                    </a:p>
                  </a:txBody>
                  <a:tcPr/>
                </a:tc>
                <a:tc>
                  <a:txBody>
                    <a:bodyPr/>
                    <a:lstStyle/>
                    <a:p>
                      <a:pPr marL="0" indent="0" algn="ctr" defTabSz="914400">
                        <a:lnSpc>
                          <a:spcPct val="100000"/>
                        </a:lnSpc>
                      </a:pPr>
                      <a:r>
                        <a:rPr lang="zh-CN" sz="1800" b="0" i="0" u="none" strike="noStrike">
                          <a:solidFill>
                            <a:schemeClr val="dk1">
                              <a:alpha val="100000"/>
                            </a:schemeClr>
                          </a:solidFill>
                          <a:latin typeface="思源黑体 CN Regular"/>
                          <a:ea typeface="思源黑体 CN Regular"/>
                          <a:cs typeface="+mn-cs"/>
                          <a:hlinkClick r:id=""/>
                        </a:rPr>
                        <a:t>25%</a:t>
                      </a:r>
                      <a:endParaRPr lang="zh-CN" sz="1800" b="0" i="0" u="none" strike="noStrike">
                        <a:solidFill>
                          <a:schemeClr val="dk1">
                            <a:alpha val="100000"/>
                          </a:schemeClr>
                        </a:solidFill>
                        <a:latin typeface="思源黑体 CN Regular"/>
                        <a:ea typeface="思源黑体 CN Regular"/>
                        <a:cs typeface="+mn-cs"/>
                        <a:hlinkClick r:id=""/>
                      </a:endParaRPr>
                    </a:p>
                  </a:txBody>
                  <a:tcPr/>
                </a:tc>
              </a:tr>
              <a:tr h="1047750">
                <a:tc>
                  <a:txBody>
                    <a:bodyPr/>
                    <a:lstStyle/>
                    <a:p>
                      <a:pPr marL="0" indent="0" algn="ctr" defTabSz="914400">
                        <a:lnSpc>
                          <a:spcPct val="100000"/>
                        </a:lnSpc>
                      </a:pPr>
                      <a:r>
                        <a:rPr lang="zh-CN" sz="1800" b="0" i="0" u="none" strike="noStrike">
                          <a:solidFill>
                            <a:schemeClr val="dk1">
                              <a:alpha val="100000"/>
                            </a:schemeClr>
                          </a:solidFill>
                          <a:latin typeface="思源黑体 CN Regular"/>
                          <a:ea typeface="思源黑体 CN Regular"/>
                          <a:cs typeface="+mn-cs"/>
                        </a:rPr>
                        <a:t>李星烁</a:t>
                      </a:r>
                      <a:endParaRPr lang="zh-CN" sz="1800" b="0" i="0" u="none" strike="noStrike">
                        <a:solidFill>
                          <a:schemeClr val="dk1">
                            <a:alpha val="100000"/>
                          </a:schemeClr>
                        </a:solidFill>
                        <a:latin typeface="思源黑体 CN Regular"/>
                        <a:ea typeface="思源黑体 CN Regular"/>
                        <a:cs typeface="+mn-cs"/>
                      </a:endParaRPr>
                    </a:p>
                  </a:txBody>
                  <a:tcPr/>
                </a:tc>
                <a:tc>
                  <a:txBody>
                    <a:bodyPr/>
                    <a:lstStyle/>
                    <a:p>
                      <a:pPr>
                        <a:lnSpc>
                          <a:spcPct val="130000"/>
                        </a:lnSpc>
                      </a:pPr>
                      <a:r>
                        <a:t>数据服务（data-service）与通知服务（notice-service）开发，</a:t>
                      </a:r>
                    </a:p>
                    <a:p>
                      <a:pPr>
                        <a:lnSpc>
                          <a:spcPct val="130000"/>
                        </a:lnSpc>
                      </a:pPr>
                      <a:r>
                        <a:t>包括历史 K 线数据存储、查询接口及实时消息推送</a:t>
                      </a:r>
                    </a:p>
                    <a:p>
                      <a:pPr>
                        <a:lnSpc>
                          <a:spcPct val="130000"/>
                        </a:lnSpc>
                      </a:pPr>
                      <a:r>
                        <a:rPr lang="zh-CN"/>
                        <a:t>并向</a:t>
                      </a:r>
                      <a:r>
                        <a:t>回测服务提供</a:t>
                      </a:r>
                      <a:r>
                        <a:rPr lang="en-US"/>
                        <a:t>k</a:t>
                      </a:r>
                      <a:r>
                        <a:rPr lang="zh-CN"/>
                        <a:t>线下载</a:t>
                      </a:r>
                      <a:r>
                        <a:t>接口</a:t>
                      </a:r>
                    </a:p>
                  </a:txBody>
                  <a:tcPr/>
                </a:tc>
                <a:tc>
                  <a:txBody>
                    <a:bodyPr/>
                    <a:lstStyle/>
                    <a:p>
                      <a:pPr marL="0" indent="0" algn="ctr" defTabSz="914400">
                        <a:lnSpc>
                          <a:spcPct val="100000"/>
                        </a:lnSpc>
                      </a:pPr>
                      <a:r>
                        <a:rPr lang="zh-CN" sz="1800" b="0" i="0" u="none" strike="noStrike">
                          <a:solidFill>
                            <a:schemeClr val="dk1">
                              <a:alpha val="100000"/>
                            </a:schemeClr>
                          </a:solidFill>
                          <a:latin typeface="思源黑体 CN Regular"/>
                          <a:ea typeface="思源黑体 CN Regular"/>
                          <a:cs typeface="+mn-cs"/>
                          <a:hlinkClick r:id=""/>
                        </a:rPr>
                        <a:t>25%</a:t>
                      </a:r>
                      <a:endParaRPr lang="zh-CN" sz="1800" b="0" i="0" u="none" strike="noStrike">
                        <a:solidFill>
                          <a:schemeClr val="dk1">
                            <a:alpha val="100000"/>
                          </a:schemeClr>
                        </a:solidFill>
                        <a:latin typeface="思源黑体 CN Regular"/>
                        <a:ea typeface="思源黑体 CN Regular"/>
                        <a:cs typeface="+mn-cs"/>
                        <a:hlinkClick r:id=""/>
                      </a:endParaRPr>
                    </a:p>
                  </a:txBody>
                  <a:tcPr/>
                </a:tc>
              </a:tr>
              <a:tr h="850900">
                <a:tc>
                  <a:txBody>
                    <a:bodyPr/>
                    <a:lstStyle/>
                    <a:p>
                      <a:pPr marL="0" indent="0" algn="ctr" defTabSz="914400">
                        <a:lnSpc>
                          <a:spcPct val="100000"/>
                        </a:lnSpc>
                      </a:pPr>
                      <a:r>
                        <a:rPr lang="zh-CN" sz="1800" b="0" i="0" u="none" strike="noStrike">
                          <a:solidFill>
                            <a:schemeClr val="dk1">
                              <a:alpha val="100000"/>
                            </a:schemeClr>
                          </a:solidFill>
                          <a:latin typeface="思源黑体 CN Regular"/>
                          <a:ea typeface="思源黑体 CN Regular"/>
                          <a:cs typeface="+mn-cs"/>
                        </a:rPr>
                        <a:t>杨家悦</a:t>
                      </a:r>
                      <a:endParaRPr lang="zh-CN" sz="1800" b="0" i="0" u="none" strike="noStrike">
                        <a:solidFill>
                          <a:schemeClr val="dk1">
                            <a:alpha val="100000"/>
                          </a:schemeClr>
                        </a:solidFill>
                        <a:latin typeface="思源黑体 CN Regular"/>
                        <a:ea typeface="思源黑体 CN Regular"/>
                        <a:cs typeface="+mn-cs"/>
                      </a:endParaRPr>
                    </a:p>
                  </a:txBody>
                  <a:tcPr/>
                </a:tc>
                <a:tc>
                  <a:txBody>
                    <a:bodyPr/>
                    <a:lstStyle/>
                    <a:p>
                      <a:pPr>
                        <a:lnSpc>
                          <a:spcPct val="130000"/>
                        </a:lnSpc>
                      </a:pPr>
                      <a:r>
                        <a:t>前端功能开发及报告服务（report-service）接口对接，</a:t>
                      </a:r>
                    </a:p>
                    <a:p>
                      <a:pPr>
                        <a:lnSpc>
                          <a:spcPct val="130000"/>
                        </a:lnSpc>
                      </a:pPr>
                      <a:r>
                        <a:t>保证回测报告生成、存储与查询功能完整</a:t>
                      </a:r>
                    </a:p>
                  </a:txBody>
                  <a:tcPr/>
                </a:tc>
                <a:tc>
                  <a:txBody>
                    <a:bodyPr/>
                    <a:lstStyle/>
                    <a:p>
                      <a:pPr marL="0" indent="0" algn="ctr" defTabSz="914400">
                        <a:lnSpc>
                          <a:spcPct val="100000"/>
                        </a:lnSpc>
                      </a:pPr>
                      <a:r>
                        <a:rPr lang="zh-CN" sz="1800" b="0" i="0" u="none" strike="noStrike">
                          <a:solidFill>
                            <a:schemeClr val="dk1">
                              <a:alpha val="100000"/>
                            </a:schemeClr>
                          </a:solidFill>
                          <a:latin typeface="思源黑体 CN Regular"/>
                          <a:ea typeface="思源黑体 CN Regular"/>
                          <a:cs typeface="+mn-cs"/>
                          <a:hlinkClick r:id=""/>
                        </a:rPr>
                        <a:t>25%</a:t>
                      </a:r>
                      <a:endParaRPr lang="zh-CN" sz="1800" b="0" i="0" u="none" strike="noStrike">
                        <a:solidFill>
                          <a:schemeClr val="dk1">
                            <a:alpha val="100000"/>
                          </a:schemeClr>
                        </a:solidFill>
                        <a:latin typeface="思源黑体 CN Regular"/>
                        <a:ea typeface="思源黑体 CN Regular"/>
                        <a:cs typeface="+mn-cs"/>
                        <a:hlinkClick r:id=""/>
                      </a:endParaRPr>
                    </a:p>
                  </a:txBody>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455" name=""/>
        <p:cNvGrpSpPr/>
        <p:nvPr/>
      </p:nvGrpSpPr>
      <p:grpSpPr>
        <a:xfrm>
          <a:off x="0" y="0"/>
          <a:ext cx="0" cy="0"/>
          <a:chOff x="0" y="0"/>
          <a:chExt cx="0" cy="0"/>
        </a:xfrm>
      </p:grpSpPr>
      <p:pic>
        <p:nvPicPr>
          <p:cNvPr id="456" name="图片 24" descr="背景图案&#10;&#10;AI 生成的内容可能不正确。"/>
          <p:cNvPicPr>
            <a:picLocks noChangeAspect="1"/>
          </p:cNvPicPr>
          <p:nvPr/>
        </p:nvPicPr>
        <p:blipFill>
          <a:blip r:embed="rId1"/>
          <a:srcRect t="3868" r="5311" b="5311"/>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57" name="文本框 9"/>
          <p:cNvSpPr txBox="1"/>
          <p:nvPr/>
        </p:nvSpPr>
        <p:spPr>
          <a:xfrm>
            <a:off x="350396" y="3204699"/>
            <a:ext cx="6299200" cy="488950"/>
          </a:xfrm>
          <a:prstGeom prst="rect">
            <a:avLst/>
          </a:prstGeom>
          <a:noFill/>
        </p:spPr>
        <p:txBody>
          <a:bodyPr wrap="square" rtlCol="0">
            <a:spAutoFit/>
          </a:bodyPr>
          <a:lstStyle/>
          <a:p>
            <a:r>
              <a:rPr lang="zh-CN" sz="2600">
                <a:latin typeface="思源黑体 CN Bold"/>
                <a:ea typeface="思源黑体 CN Bold"/>
                <a:cs typeface="思源黑体 CN Regular"/>
              </a:rPr>
              <a:t>感谢您的垂听！</a:t>
            </a:r>
            <a:endParaRPr lang="zh-CN" sz="2600">
              <a:latin typeface="思源黑体 CN Bold"/>
              <a:ea typeface="思源黑体 CN Bold"/>
              <a:cs typeface="思源黑体 CN Regular"/>
            </a:endParaRPr>
          </a:p>
        </p:txBody>
      </p:sp>
      <p:sp>
        <p:nvSpPr>
          <p:cNvPr id="458" name="文本框 10"/>
          <p:cNvSpPr txBox="1"/>
          <p:nvPr/>
        </p:nvSpPr>
        <p:spPr>
          <a:xfrm>
            <a:off x="245015" y="2013814"/>
            <a:ext cx="7727950" cy="1035050"/>
          </a:xfrm>
          <a:prstGeom prst="rect">
            <a:avLst/>
          </a:prstGeom>
          <a:noFill/>
        </p:spPr>
        <p:txBody>
          <a:bodyPr wrap="square" rtlCol="0">
            <a:spAutoFit/>
          </a:bodyPr>
          <a:lstStyle/>
          <a:p>
            <a:r>
              <a:rPr lang="en-US" sz="6200" i="1">
                <a:solidFill>
                  <a:schemeClr val="accent1">
                    <a:alpha val="100000"/>
                  </a:schemeClr>
                </a:solidFill>
                <a:latin typeface="思源黑体 CN Bold"/>
                <a:ea typeface="思源黑体 CN Regular"/>
                <a:cs typeface="+mn-cs"/>
              </a:rPr>
              <a:t>QuantLite</a:t>
            </a:r>
            <a:endParaRPr lang="en-US" sz="6200" i="1">
              <a:solidFill>
                <a:schemeClr val="accent1">
                  <a:alpha val="100000"/>
                </a:schemeClr>
              </a:solidFill>
              <a:latin typeface="思源黑体 CN Bold"/>
              <a:ea typeface="思源黑体 CN Regular"/>
              <a:cs typeface="+mn-cs"/>
            </a:endParaRPr>
          </a:p>
        </p:txBody>
      </p:sp>
      <p:cxnSp>
        <p:nvCxnSpPr>
          <p:cNvPr id="459" name="直接连接符 15"/>
          <p:cNvCxnSpPr/>
          <p:nvPr/>
        </p:nvCxnSpPr>
        <p:spPr>
          <a:xfrm>
            <a:off x="442913" y="3064607"/>
            <a:ext cx="7475402" cy="0"/>
          </a:xfrm>
          <a:prstGeom prst="line">
            <a:avLst/>
          </a:prstGeom>
          <a:ln>
            <a:solidFill>
              <a:schemeClr val="accent4"/>
            </a:solidFill>
            <a:tailEnd type="oval" w="lg" len="lg"/>
          </a:ln>
        </p:spPr>
        <p:style>
          <a:lnRef idx="2">
            <a:schemeClr val="accent1"/>
          </a:lnRef>
          <a:fillRef idx="0">
            <a:schemeClr val="accent1"/>
          </a:fillRef>
          <a:effectRef idx="1">
            <a:schemeClr val="accent1"/>
          </a:effectRef>
          <a:fontRef idx="minor">
            <a:schemeClr val="tx1"/>
          </a:fontRef>
        </p:style>
      </p:cxnSp>
      <p:grpSp>
        <p:nvGrpSpPr>
          <p:cNvPr id="460" name="组合 18"/>
          <p:cNvGrpSpPr/>
          <p:nvPr/>
        </p:nvGrpSpPr>
        <p:grpSpPr>
          <a:xfrm>
            <a:off x="452641" y="4346575"/>
            <a:ext cx="3913618" cy="387647"/>
            <a:chOff x="4165599" y="4219954"/>
            <a:chExt cx="4095792" cy="405692"/>
          </a:xfrm>
        </p:grpSpPr>
        <p:sp>
          <p:nvSpPr>
            <p:cNvPr id="461" name="矩形: 圆角 19"/>
            <p:cNvSpPr/>
            <p:nvPr/>
          </p:nvSpPr>
          <p:spPr>
            <a:xfrm>
              <a:off x="4165599" y="4219954"/>
              <a:ext cx="1853358" cy="405686"/>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思源黑体 CN Regular" panose="020B0500000000000000" charset="-122"/>
                <a:cs typeface="思源黑体 CN Regular" panose="020B0500000000000000" charset="-122"/>
              </a:endParaRPr>
            </a:p>
          </p:txBody>
        </p:sp>
        <p:sp>
          <p:nvSpPr>
            <p:cNvPr id="462" name="矩形: 圆角 21"/>
            <p:cNvSpPr/>
            <p:nvPr/>
          </p:nvSpPr>
          <p:spPr>
            <a:xfrm>
              <a:off x="6330673" y="4219960"/>
              <a:ext cx="1930718" cy="405686"/>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思源黑体 CN Regular" panose="020B0500000000000000" charset="-122"/>
                <a:cs typeface="思源黑体 CN Regular" panose="020B0500000000000000" charset="-122"/>
              </a:endParaRPr>
            </a:p>
          </p:txBody>
        </p:sp>
      </p:grpSp>
      <p:sp>
        <p:nvSpPr>
          <p:cNvPr id="463" name="文本框 20"/>
          <p:cNvSpPr txBox="1"/>
          <p:nvPr/>
        </p:nvSpPr>
        <p:spPr>
          <a:xfrm>
            <a:off x="832314" y="4340485"/>
            <a:ext cx="972591" cy="393694"/>
          </a:xfrm>
          <a:prstGeom prst="rect">
            <a:avLst/>
          </a:prstGeom>
          <a:noFill/>
        </p:spPr>
        <p:txBody>
          <a:bodyPr wrap="square" rtlCol="0">
            <a:spAutoFit/>
          </a:bodyPr>
          <a:lstStyle/>
          <a:p>
            <a:r>
              <a:rPr lang="zh-CN" sz="2000" b="1">
                <a:solidFill>
                  <a:schemeClr val="bg1">
                    <a:alpha val="100000"/>
                  </a:schemeClr>
                </a:solidFill>
                <a:latin typeface="思源黑体 CN Regular"/>
                <a:ea typeface="思源黑体 CN Regular"/>
                <a:cs typeface="思源黑体 CN Regular"/>
              </a:rPr>
              <a:t>第三组</a:t>
            </a:r>
            <a:endParaRPr lang="zh-CN" sz="2000" b="1">
              <a:solidFill>
                <a:schemeClr val="bg1">
                  <a:alpha val="100000"/>
                </a:schemeClr>
              </a:solidFill>
              <a:latin typeface="思源黑体 CN Regular"/>
              <a:ea typeface="思源黑体 CN Regular"/>
              <a:cs typeface="思源黑体 CN Regular"/>
            </a:endParaRPr>
          </a:p>
        </p:txBody>
      </p:sp>
      <p:sp>
        <p:nvSpPr>
          <p:cNvPr id="464" name="文本框 22"/>
          <p:cNvSpPr txBox="1"/>
          <p:nvPr/>
        </p:nvSpPr>
        <p:spPr>
          <a:xfrm>
            <a:off x="2702552" y="4340485"/>
            <a:ext cx="1663698" cy="393697"/>
          </a:xfrm>
          <a:prstGeom prst="rect">
            <a:avLst/>
          </a:prstGeom>
          <a:noFill/>
        </p:spPr>
        <p:txBody>
          <a:bodyPr wrap="square" rtlCol="0">
            <a:spAutoFit/>
          </a:bodyPr>
          <a:lstStyle/>
          <a:p>
            <a:r>
              <a:rPr lang="en-US" sz="2000" b="1">
                <a:solidFill>
                  <a:schemeClr val="bg1">
                    <a:alpha val="100000"/>
                  </a:schemeClr>
                </a:solidFill>
                <a:latin typeface="思源黑体 CN Regular"/>
                <a:ea typeface="思源黑体 CN Regular"/>
                <a:cs typeface="思源黑体 CN Regular"/>
              </a:rPr>
              <a:t>2025.12.29</a:t>
            </a:r>
            <a:endParaRPr lang="en-US" sz="2000" b="1">
              <a:solidFill>
                <a:schemeClr val="bg1">
                  <a:alpha val="100000"/>
                </a:schemeClr>
              </a:solidFill>
              <a:latin typeface="思源黑体 CN Regular"/>
              <a:ea typeface="思源黑体 CN Regular"/>
              <a:cs typeface="思源黑体 CN Regul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94" name=""/>
        <p:cNvGrpSpPr/>
        <p:nvPr/>
      </p:nvGrpSpPr>
      <p:grpSpPr>
        <a:xfrm>
          <a:off x="0" y="0"/>
          <a:ext cx="0" cy="0"/>
          <a:chOff x="0" y="0"/>
          <a:chExt cx="0" cy="0"/>
        </a:xfrm>
      </p:grpSpPr>
      <p:pic>
        <p:nvPicPr>
          <p:cNvPr id="495"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496" name="直接连接符 3"/>
          <p:cNvCxnSpPr/>
          <p:nvPr/>
        </p:nvCxnSpPr>
        <p:spPr>
          <a:xfrm>
            <a:off x="2146300" y="638907"/>
            <a:ext cx="9602788"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497" name="文本框 2"/>
          <p:cNvSpPr txBox="1"/>
          <p:nvPr/>
        </p:nvSpPr>
        <p:spPr>
          <a:xfrm>
            <a:off x="455613" y="454025"/>
            <a:ext cx="2330450" cy="393700"/>
          </a:xfrm>
          <a:prstGeom prst="rect">
            <a:avLst/>
          </a:prstGeom>
          <a:noFill/>
        </p:spPr>
        <p:txBody>
          <a:bodyPr wrap="square" rtlCol="0">
            <a:spAutoFit/>
          </a:bodyPr>
          <a:lstStyle/>
          <a:p>
            <a:r>
              <a:rPr lang="zh-CN" sz="2000" b="1">
                <a:solidFill>
                  <a:schemeClr val="accent1">
                    <a:alpha val="100000"/>
                  </a:schemeClr>
                </a:solidFill>
                <a:latin typeface="思源黑体 CN Bold"/>
                <a:ea typeface="思源黑体 CN Bold"/>
                <a:cs typeface="思源黑体 CN Regular"/>
              </a:rPr>
              <a:t>现有问题</a:t>
            </a:r>
            <a:endParaRPr lang="zh-CN" sz="2000" b="1">
              <a:solidFill>
                <a:schemeClr val="accent1">
                  <a:alpha val="100000"/>
                </a:schemeClr>
              </a:solidFill>
              <a:latin typeface="思源黑体 CN Bold"/>
              <a:ea typeface="思源黑体 CN Bold"/>
              <a:cs typeface="思源黑体 CN Regular"/>
            </a:endParaRPr>
          </a:p>
        </p:txBody>
      </p:sp>
      <p:sp>
        <p:nvSpPr>
          <p:cNvPr id="498" name="0"/>
          <p:cNvSpPr/>
          <p:nvPr/>
        </p:nvSpPr>
        <p:spPr bwMode="auto">
          <a:xfrm>
            <a:off x="4053342" y="3661712"/>
            <a:ext cx="1350111" cy="1042790"/>
          </a:xfrm>
          <a:custGeom>
            <a:avLst/>
            <a:gdLst>
              <a:gd name="T0" fmla="*/ 732 w 738"/>
              <a:gd name="T1" fmla="*/ 413 h 571"/>
              <a:gd name="T2" fmla="*/ 574 w 738"/>
              <a:gd name="T3" fmla="*/ 23 h 571"/>
              <a:gd name="T4" fmla="*/ 537 w 738"/>
              <a:gd name="T5" fmla="*/ 2 h 571"/>
              <a:gd name="T6" fmla="*/ 121 w 738"/>
              <a:gd name="T7" fmla="*/ 59 h 571"/>
              <a:gd name="T8" fmla="*/ 92 w 738"/>
              <a:gd name="T9" fmla="*/ 86 h 571"/>
              <a:gd name="T10" fmla="*/ 108 w 738"/>
              <a:gd name="T11" fmla="*/ 124 h 571"/>
              <a:gd name="T12" fmla="*/ 195 w 738"/>
              <a:gd name="T13" fmla="*/ 174 h 571"/>
              <a:gd name="T14" fmla="*/ 6 w 738"/>
              <a:gd name="T15" fmla="*/ 520 h 571"/>
              <a:gd name="T16" fmla="*/ 7 w 738"/>
              <a:gd name="T17" fmla="*/ 554 h 571"/>
              <a:gd name="T18" fmla="*/ 37 w 738"/>
              <a:gd name="T19" fmla="*/ 571 h 571"/>
              <a:gd name="T20" fmla="*/ 479 w 738"/>
              <a:gd name="T21" fmla="*/ 571 h 571"/>
              <a:gd name="T22" fmla="*/ 509 w 738"/>
              <a:gd name="T23" fmla="*/ 554 h 571"/>
              <a:gd name="T24" fmla="*/ 597 w 738"/>
              <a:gd name="T25" fmla="*/ 406 h 571"/>
              <a:gd name="T26" fmla="*/ 683 w 738"/>
              <a:gd name="T27" fmla="*/ 456 h 571"/>
              <a:gd name="T28" fmla="*/ 723 w 738"/>
              <a:gd name="T29" fmla="*/ 452 h 571"/>
              <a:gd name="T30" fmla="*/ 732 w 738"/>
              <a:gd name="T31" fmla="*/ 41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8" h="571">
                <a:moveTo>
                  <a:pt x="732" y="413"/>
                </a:moveTo>
                <a:cubicBezTo>
                  <a:pt x="574" y="23"/>
                  <a:pt x="574" y="23"/>
                  <a:pt x="574" y="23"/>
                </a:cubicBezTo>
                <a:cubicBezTo>
                  <a:pt x="568" y="8"/>
                  <a:pt x="553" y="0"/>
                  <a:pt x="537" y="2"/>
                </a:cubicBezTo>
                <a:cubicBezTo>
                  <a:pt x="121" y="59"/>
                  <a:pt x="121" y="59"/>
                  <a:pt x="121" y="59"/>
                </a:cubicBezTo>
                <a:cubicBezTo>
                  <a:pt x="107" y="61"/>
                  <a:pt x="95" y="72"/>
                  <a:pt x="92" y="86"/>
                </a:cubicBezTo>
                <a:cubicBezTo>
                  <a:pt x="88" y="100"/>
                  <a:pt x="95" y="116"/>
                  <a:pt x="108" y="124"/>
                </a:cubicBezTo>
                <a:cubicBezTo>
                  <a:pt x="195" y="174"/>
                  <a:pt x="195" y="174"/>
                  <a:pt x="195" y="174"/>
                </a:cubicBezTo>
                <a:cubicBezTo>
                  <a:pt x="6" y="520"/>
                  <a:pt x="6" y="520"/>
                  <a:pt x="6" y="520"/>
                </a:cubicBezTo>
                <a:cubicBezTo>
                  <a:pt x="0" y="530"/>
                  <a:pt x="1" y="543"/>
                  <a:pt x="7" y="554"/>
                </a:cubicBezTo>
                <a:cubicBezTo>
                  <a:pt x="13" y="564"/>
                  <a:pt x="24" y="571"/>
                  <a:pt x="37" y="571"/>
                </a:cubicBezTo>
                <a:cubicBezTo>
                  <a:pt x="479" y="571"/>
                  <a:pt x="479" y="571"/>
                  <a:pt x="479" y="571"/>
                </a:cubicBezTo>
                <a:cubicBezTo>
                  <a:pt x="491" y="571"/>
                  <a:pt x="502" y="564"/>
                  <a:pt x="509" y="554"/>
                </a:cubicBezTo>
                <a:cubicBezTo>
                  <a:pt x="597" y="406"/>
                  <a:pt x="597" y="406"/>
                  <a:pt x="597" y="406"/>
                </a:cubicBezTo>
                <a:cubicBezTo>
                  <a:pt x="683" y="456"/>
                  <a:pt x="683" y="456"/>
                  <a:pt x="683" y="456"/>
                </a:cubicBezTo>
                <a:cubicBezTo>
                  <a:pt x="696" y="463"/>
                  <a:pt x="712" y="461"/>
                  <a:pt x="723" y="452"/>
                </a:cubicBezTo>
                <a:cubicBezTo>
                  <a:pt x="734" y="442"/>
                  <a:pt x="738" y="426"/>
                  <a:pt x="732" y="413"/>
                </a:cubicBezTo>
                <a:close/>
              </a:path>
            </a:pathLst>
          </a:custGeom>
          <a:solidFill>
            <a:schemeClr val="accent1">
              <a:lumMod val="20000"/>
              <a:lumOff val="80000"/>
            </a:schemeClr>
          </a:solidFill>
          <a:ln>
            <a:noFill/>
          </a:ln>
        </p:spPr>
        <p:txBody>
          <a:bodyPr anchor="ctr"/>
          <a:lstStyle/>
          <a:p>
            <a:pPr algn="ctr"/>
            <a:endParaRPr sz="2000"/>
          </a:p>
        </p:txBody>
      </p:sp>
      <p:sp>
        <p:nvSpPr>
          <p:cNvPr id="499" name="0"/>
          <p:cNvSpPr/>
          <p:nvPr/>
        </p:nvSpPr>
        <p:spPr bwMode="auto">
          <a:xfrm>
            <a:off x="4052028" y="4578421"/>
            <a:ext cx="1481444" cy="801135"/>
          </a:xfrm>
          <a:custGeom>
            <a:avLst/>
            <a:gdLst>
              <a:gd name="T0" fmla="*/ 775 w 810"/>
              <a:gd name="T1" fmla="*/ 0 h 438"/>
              <a:gd name="T2" fmla="*/ 38 w 810"/>
              <a:gd name="T3" fmla="*/ 0 h 438"/>
              <a:gd name="T4" fmla="*/ 6 w 810"/>
              <a:gd name="T5" fmla="*/ 20 h 438"/>
              <a:gd name="T6" fmla="*/ 12 w 810"/>
              <a:gd name="T7" fmla="*/ 57 h 438"/>
              <a:gd name="T8" fmla="*/ 344 w 810"/>
              <a:gd name="T9" fmla="*/ 426 h 438"/>
              <a:gd name="T10" fmla="*/ 369 w 810"/>
              <a:gd name="T11" fmla="*/ 438 h 438"/>
              <a:gd name="T12" fmla="*/ 775 w 810"/>
              <a:gd name="T13" fmla="*/ 438 h 438"/>
              <a:gd name="T14" fmla="*/ 810 w 810"/>
              <a:gd name="T15" fmla="*/ 403 h 438"/>
              <a:gd name="T16" fmla="*/ 810 w 810"/>
              <a:gd name="T17" fmla="*/ 34 h 438"/>
              <a:gd name="T18" fmla="*/ 775 w 810"/>
              <a:gd name="T19"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0" h="438">
                <a:moveTo>
                  <a:pt x="775" y="0"/>
                </a:moveTo>
                <a:cubicBezTo>
                  <a:pt x="38" y="0"/>
                  <a:pt x="38" y="0"/>
                  <a:pt x="38" y="0"/>
                </a:cubicBezTo>
                <a:cubicBezTo>
                  <a:pt x="24" y="0"/>
                  <a:pt x="12" y="8"/>
                  <a:pt x="6" y="20"/>
                </a:cubicBezTo>
                <a:cubicBezTo>
                  <a:pt x="0" y="33"/>
                  <a:pt x="3" y="47"/>
                  <a:pt x="12" y="57"/>
                </a:cubicBezTo>
                <a:cubicBezTo>
                  <a:pt x="344" y="426"/>
                  <a:pt x="344" y="426"/>
                  <a:pt x="344" y="426"/>
                </a:cubicBezTo>
                <a:cubicBezTo>
                  <a:pt x="350" y="433"/>
                  <a:pt x="360" y="438"/>
                  <a:pt x="369" y="438"/>
                </a:cubicBezTo>
                <a:cubicBezTo>
                  <a:pt x="775" y="438"/>
                  <a:pt x="775" y="438"/>
                  <a:pt x="775" y="438"/>
                </a:cubicBezTo>
                <a:cubicBezTo>
                  <a:pt x="794" y="438"/>
                  <a:pt x="810" y="422"/>
                  <a:pt x="810" y="403"/>
                </a:cubicBezTo>
                <a:cubicBezTo>
                  <a:pt x="810" y="34"/>
                  <a:pt x="810" y="34"/>
                  <a:pt x="810" y="34"/>
                </a:cubicBezTo>
                <a:cubicBezTo>
                  <a:pt x="810" y="15"/>
                  <a:pt x="794" y="0"/>
                  <a:pt x="775" y="0"/>
                </a:cubicBezTo>
                <a:close/>
              </a:path>
            </a:pathLst>
          </a:cu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sz="2400" b="1">
              <a:solidFill>
                <a:schemeClr val="bg1"/>
              </a:solidFill>
            </a:endParaRPr>
          </a:p>
        </p:txBody>
      </p:sp>
      <p:sp>
        <p:nvSpPr>
          <p:cNvPr id="500" name="0"/>
          <p:cNvSpPr/>
          <p:nvPr/>
        </p:nvSpPr>
        <p:spPr bwMode="auto">
          <a:xfrm>
            <a:off x="5806647" y="1619473"/>
            <a:ext cx="1289697" cy="1431538"/>
          </a:xfrm>
          <a:custGeom>
            <a:avLst/>
            <a:gdLst>
              <a:gd name="T0" fmla="*/ 696 w 705"/>
              <a:gd name="T1" fmla="*/ 380 h 784"/>
              <a:gd name="T2" fmla="*/ 658 w 705"/>
              <a:gd name="T3" fmla="*/ 368 h 784"/>
              <a:gd name="T4" fmla="*/ 562 w 705"/>
              <a:gd name="T5" fmla="*/ 398 h 784"/>
              <a:gd name="T6" fmla="*/ 435 w 705"/>
              <a:gd name="T7" fmla="*/ 25 h 784"/>
              <a:gd name="T8" fmla="*/ 409 w 705"/>
              <a:gd name="T9" fmla="*/ 2 h 784"/>
              <a:gd name="T10" fmla="*/ 376 w 705"/>
              <a:gd name="T11" fmla="*/ 13 h 784"/>
              <a:gd name="T12" fmla="*/ 77 w 705"/>
              <a:gd name="T13" fmla="*/ 339 h 784"/>
              <a:gd name="T14" fmla="*/ 70 w 705"/>
              <a:gd name="T15" fmla="*/ 372 h 784"/>
              <a:gd name="T16" fmla="*/ 119 w 705"/>
              <a:gd name="T17" fmla="*/ 538 h 784"/>
              <a:gd name="T18" fmla="*/ 25 w 705"/>
              <a:gd name="T19" fmla="*/ 567 h 784"/>
              <a:gd name="T20" fmla="*/ 0 w 705"/>
              <a:gd name="T21" fmla="*/ 599 h 784"/>
              <a:gd name="T22" fmla="*/ 23 w 705"/>
              <a:gd name="T23" fmla="*/ 633 h 784"/>
              <a:gd name="T24" fmla="*/ 417 w 705"/>
              <a:gd name="T25" fmla="*/ 779 h 784"/>
              <a:gd name="T26" fmla="*/ 458 w 705"/>
              <a:gd name="T27" fmla="*/ 766 h 784"/>
              <a:gd name="T28" fmla="*/ 697 w 705"/>
              <a:gd name="T29" fmla="*/ 420 h 784"/>
              <a:gd name="T30" fmla="*/ 696 w 705"/>
              <a:gd name="T31" fmla="*/ 38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5" h="784">
                <a:moveTo>
                  <a:pt x="696" y="380"/>
                </a:moveTo>
                <a:cubicBezTo>
                  <a:pt x="687" y="368"/>
                  <a:pt x="672" y="363"/>
                  <a:pt x="658" y="368"/>
                </a:cubicBezTo>
                <a:cubicBezTo>
                  <a:pt x="562" y="398"/>
                  <a:pt x="562" y="398"/>
                  <a:pt x="562" y="398"/>
                </a:cubicBezTo>
                <a:cubicBezTo>
                  <a:pt x="435" y="25"/>
                  <a:pt x="435" y="25"/>
                  <a:pt x="435" y="25"/>
                </a:cubicBezTo>
                <a:cubicBezTo>
                  <a:pt x="431" y="13"/>
                  <a:pt x="421" y="5"/>
                  <a:pt x="409" y="2"/>
                </a:cubicBezTo>
                <a:cubicBezTo>
                  <a:pt x="397" y="0"/>
                  <a:pt x="385" y="4"/>
                  <a:pt x="376" y="13"/>
                </a:cubicBezTo>
                <a:cubicBezTo>
                  <a:pt x="77" y="339"/>
                  <a:pt x="77" y="339"/>
                  <a:pt x="77" y="339"/>
                </a:cubicBezTo>
                <a:cubicBezTo>
                  <a:pt x="69" y="348"/>
                  <a:pt x="66" y="361"/>
                  <a:pt x="70" y="372"/>
                </a:cubicBezTo>
                <a:cubicBezTo>
                  <a:pt x="119" y="538"/>
                  <a:pt x="119" y="538"/>
                  <a:pt x="119" y="538"/>
                </a:cubicBezTo>
                <a:cubicBezTo>
                  <a:pt x="25" y="567"/>
                  <a:pt x="25" y="567"/>
                  <a:pt x="25" y="567"/>
                </a:cubicBezTo>
                <a:cubicBezTo>
                  <a:pt x="11" y="572"/>
                  <a:pt x="1" y="584"/>
                  <a:pt x="0" y="599"/>
                </a:cubicBezTo>
                <a:cubicBezTo>
                  <a:pt x="0" y="614"/>
                  <a:pt x="9" y="627"/>
                  <a:pt x="23" y="633"/>
                </a:cubicBezTo>
                <a:cubicBezTo>
                  <a:pt x="417" y="779"/>
                  <a:pt x="417" y="779"/>
                  <a:pt x="417" y="779"/>
                </a:cubicBezTo>
                <a:cubicBezTo>
                  <a:pt x="432" y="784"/>
                  <a:pt x="449" y="779"/>
                  <a:pt x="458" y="766"/>
                </a:cubicBezTo>
                <a:cubicBezTo>
                  <a:pt x="697" y="420"/>
                  <a:pt x="697" y="420"/>
                  <a:pt x="697" y="420"/>
                </a:cubicBezTo>
                <a:cubicBezTo>
                  <a:pt x="705" y="408"/>
                  <a:pt x="705" y="392"/>
                  <a:pt x="696" y="380"/>
                </a:cubicBezTo>
                <a:close/>
              </a:path>
            </a:pathLst>
          </a:custGeom>
          <a:solidFill>
            <a:schemeClr val="accent1">
              <a:lumMod val="20000"/>
              <a:lumOff val="80000"/>
            </a:schemeClr>
          </a:solidFill>
          <a:ln>
            <a:noFill/>
          </a:ln>
        </p:spPr>
        <p:txBody>
          <a:bodyPr anchor="ctr"/>
          <a:lstStyle/>
          <a:p>
            <a:pPr algn="ctr"/>
            <a:endParaRPr sz="2000" dirty="0"/>
          </a:p>
        </p:txBody>
      </p:sp>
      <p:sp>
        <p:nvSpPr>
          <p:cNvPr id="501" name="0"/>
          <p:cNvSpPr/>
          <p:nvPr/>
        </p:nvSpPr>
        <p:spPr bwMode="auto">
          <a:xfrm>
            <a:off x="5063297" y="1612906"/>
            <a:ext cx="1545799" cy="1134724"/>
          </a:xfrm>
          <a:custGeom>
            <a:avLst/>
            <a:gdLst>
              <a:gd name="T0" fmla="*/ 840 w 845"/>
              <a:gd name="T1" fmla="*/ 25 h 621"/>
              <a:gd name="T2" fmla="*/ 808 w 845"/>
              <a:gd name="T3" fmla="*/ 4 h 621"/>
              <a:gd name="T4" fmla="*/ 312 w 845"/>
              <a:gd name="T5" fmla="*/ 0 h 621"/>
              <a:gd name="T6" fmla="*/ 286 w 845"/>
              <a:gd name="T7" fmla="*/ 11 h 621"/>
              <a:gd name="T8" fmla="*/ 12 w 845"/>
              <a:gd name="T9" fmla="*/ 310 h 621"/>
              <a:gd name="T10" fmla="*/ 14 w 845"/>
              <a:gd name="T11" fmla="*/ 359 h 621"/>
              <a:gd name="T12" fmla="*/ 286 w 845"/>
              <a:gd name="T13" fmla="*/ 608 h 621"/>
              <a:gd name="T14" fmla="*/ 335 w 845"/>
              <a:gd name="T15" fmla="*/ 606 h 621"/>
              <a:gd name="T16" fmla="*/ 833 w 845"/>
              <a:gd name="T17" fmla="*/ 62 h 621"/>
              <a:gd name="T18" fmla="*/ 840 w 845"/>
              <a:gd name="T19" fmla="*/ 25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5" h="621">
                <a:moveTo>
                  <a:pt x="840" y="25"/>
                </a:moveTo>
                <a:cubicBezTo>
                  <a:pt x="834" y="13"/>
                  <a:pt x="822" y="5"/>
                  <a:pt x="808" y="4"/>
                </a:cubicBezTo>
                <a:cubicBezTo>
                  <a:pt x="312" y="0"/>
                  <a:pt x="312" y="0"/>
                  <a:pt x="312" y="0"/>
                </a:cubicBezTo>
                <a:cubicBezTo>
                  <a:pt x="302" y="0"/>
                  <a:pt x="293" y="4"/>
                  <a:pt x="286" y="11"/>
                </a:cubicBezTo>
                <a:cubicBezTo>
                  <a:pt x="12" y="310"/>
                  <a:pt x="12" y="310"/>
                  <a:pt x="12" y="310"/>
                </a:cubicBezTo>
                <a:cubicBezTo>
                  <a:pt x="0" y="324"/>
                  <a:pt x="0" y="346"/>
                  <a:pt x="14" y="359"/>
                </a:cubicBezTo>
                <a:cubicBezTo>
                  <a:pt x="286" y="608"/>
                  <a:pt x="286" y="608"/>
                  <a:pt x="286" y="608"/>
                </a:cubicBezTo>
                <a:cubicBezTo>
                  <a:pt x="300" y="621"/>
                  <a:pt x="322" y="620"/>
                  <a:pt x="335" y="606"/>
                </a:cubicBezTo>
                <a:cubicBezTo>
                  <a:pt x="833" y="62"/>
                  <a:pt x="833" y="62"/>
                  <a:pt x="833" y="62"/>
                </a:cubicBezTo>
                <a:cubicBezTo>
                  <a:pt x="843" y="52"/>
                  <a:pt x="845" y="38"/>
                  <a:pt x="840" y="25"/>
                </a:cubicBezTo>
                <a:close/>
              </a:path>
            </a:pathLst>
          </a:cu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sz="2400" b="1">
              <a:solidFill>
                <a:schemeClr val="bg1"/>
              </a:solidFill>
            </a:endParaRPr>
          </a:p>
        </p:txBody>
      </p:sp>
      <p:sp>
        <p:nvSpPr>
          <p:cNvPr id="502" name="0"/>
          <p:cNvSpPr/>
          <p:nvPr/>
        </p:nvSpPr>
        <p:spPr bwMode="auto">
          <a:xfrm>
            <a:off x="6430482" y="4302620"/>
            <a:ext cx="1388198" cy="1351425"/>
          </a:xfrm>
          <a:custGeom>
            <a:avLst/>
            <a:gdLst>
              <a:gd name="T0" fmla="*/ 753 w 759"/>
              <a:gd name="T1" fmla="*/ 540 h 739"/>
              <a:gd name="T2" fmla="*/ 532 w 759"/>
              <a:gd name="T3" fmla="*/ 157 h 739"/>
              <a:gd name="T4" fmla="*/ 502 w 759"/>
              <a:gd name="T5" fmla="*/ 139 h 739"/>
              <a:gd name="T6" fmla="*/ 330 w 759"/>
              <a:gd name="T7" fmla="*/ 137 h 739"/>
              <a:gd name="T8" fmla="*/ 330 w 759"/>
              <a:gd name="T9" fmla="*/ 38 h 739"/>
              <a:gd name="T10" fmla="*/ 308 w 759"/>
              <a:gd name="T11" fmla="*/ 5 h 739"/>
              <a:gd name="T12" fmla="*/ 268 w 759"/>
              <a:gd name="T13" fmla="*/ 16 h 739"/>
              <a:gd name="T14" fmla="*/ 10 w 759"/>
              <a:gd name="T15" fmla="*/ 348 h 739"/>
              <a:gd name="T16" fmla="*/ 10 w 759"/>
              <a:gd name="T17" fmla="*/ 391 h 739"/>
              <a:gd name="T18" fmla="*/ 268 w 759"/>
              <a:gd name="T19" fmla="*/ 723 h 739"/>
              <a:gd name="T20" fmla="*/ 306 w 759"/>
              <a:gd name="T21" fmla="*/ 734 h 739"/>
              <a:gd name="T22" fmla="*/ 330 w 759"/>
              <a:gd name="T23" fmla="*/ 701 h 739"/>
              <a:gd name="T24" fmla="*/ 330 w 759"/>
              <a:gd name="T25" fmla="*/ 601 h 739"/>
              <a:gd name="T26" fmla="*/ 724 w 759"/>
              <a:gd name="T27" fmla="*/ 592 h 739"/>
              <a:gd name="T28" fmla="*/ 753 w 759"/>
              <a:gd name="T29" fmla="*/ 574 h 739"/>
              <a:gd name="T30" fmla="*/ 753 w 759"/>
              <a:gd name="T31" fmla="*/ 54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9" h="739">
                <a:moveTo>
                  <a:pt x="753" y="540"/>
                </a:moveTo>
                <a:cubicBezTo>
                  <a:pt x="532" y="157"/>
                  <a:pt x="532" y="157"/>
                  <a:pt x="532" y="157"/>
                </a:cubicBezTo>
                <a:cubicBezTo>
                  <a:pt x="526" y="146"/>
                  <a:pt x="514" y="140"/>
                  <a:pt x="502" y="139"/>
                </a:cubicBezTo>
                <a:cubicBezTo>
                  <a:pt x="330" y="137"/>
                  <a:pt x="330" y="137"/>
                  <a:pt x="330" y="137"/>
                </a:cubicBezTo>
                <a:cubicBezTo>
                  <a:pt x="330" y="38"/>
                  <a:pt x="330" y="38"/>
                  <a:pt x="330" y="38"/>
                </a:cubicBezTo>
                <a:cubicBezTo>
                  <a:pt x="330" y="24"/>
                  <a:pt x="321" y="11"/>
                  <a:pt x="308" y="5"/>
                </a:cubicBezTo>
                <a:cubicBezTo>
                  <a:pt x="294" y="0"/>
                  <a:pt x="277" y="5"/>
                  <a:pt x="268" y="16"/>
                </a:cubicBezTo>
                <a:cubicBezTo>
                  <a:pt x="10" y="348"/>
                  <a:pt x="10" y="348"/>
                  <a:pt x="10" y="348"/>
                </a:cubicBezTo>
                <a:cubicBezTo>
                  <a:pt x="0" y="361"/>
                  <a:pt x="0" y="378"/>
                  <a:pt x="10" y="391"/>
                </a:cubicBezTo>
                <a:cubicBezTo>
                  <a:pt x="268" y="723"/>
                  <a:pt x="268" y="723"/>
                  <a:pt x="268" y="723"/>
                </a:cubicBezTo>
                <a:cubicBezTo>
                  <a:pt x="277" y="734"/>
                  <a:pt x="293" y="739"/>
                  <a:pt x="306" y="734"/>
                </a:cubicBezTo>
                <a:cubicBezTo>
                  <a:pt x="320" y="730"/>
                  <a:pt x="330" y="716"/>
                  <a:pt x="330" y="701"/>
                </a:cubicBezTo>
                <a:cubicBezTo>
                  <a:pt x="330" y="601"/>
                  <a:pt x="330" y="601"/>
                  <a:pt x="330" y="601"/>
                </a:cubicBezTo>
                <a:cubicBezTo>
                  <a:pt x="724" y="592"/>
                  <a:pt x="724" y="592"/>
                  <a:pt x="724" y="592"/>
                </a:cubicBezTo>
                <a:cubicBezTo>
                  <a:pt x="736" y="591"/>
                  <a:pt x="747" y="585"/>
                  <a:pt x="753" y="574"/>
                </a:cubicBezTo>
                <a:cubicBezTo>
                  <a:pt x="759" y="564"/>
                  <a:pt x="759" y="551"/>
                  <a:pt x="753" y="540"/>
                </a:cubicBezTo>
                <a:close/>
              </a:path>
            </a:pathLst>
          </a:custGeom>
          <a:solidFill>
            <a:schemeClr val="accent2">
              <a:lumMod val="20000"/>
              <a:lumOff val="80000"/>
            </a:schemeClr>
          </a:solidFill>
          <a:ln>
            <a:noFill/>
          </a:ln>
        </p:spPr>
        <p:txBody>
          <a:bodyPr anchor="ctr"/>
          <a:lstStyle/>
          <a:p>
            <a:pPr algn="ctr"/>
            <a:endParaRPr sz="2000" dirty="0"/>
          </a:p>
        </p:txBody>
      </p:sp>
      <p:sp>
        <p:nvSpPr>
          <p:cNvPr id="503" name="0"/>
          <p:cNvSpPr/>
          <p:nvPr/>
        </p:nvSpPr>
        <p:spPr bwMode="auto">
          <a:xfrm>
            <a:off x="7007036" y="3745766"/>
            <a:ext cx="1091384" cy="1639045"/>
          </a:xfrm>
          <a:custGeom>
            <a:avLst/>
            <a:gdLst>
              <a:gd name="T0" fmla="*/ 591 w 597"/>
              <a:gd name="T1" fmla="*/ 373 h 897"/>
              <a:gd name="T2" fmla="*/ 389 w 597"/>
              <a:gd name="T3" fmla="*/ 22 h 897"/>
              <a:gd name="T4" fmla="*/ 341 w 597"/>
              <a:gd name="T5" fmla="*/ 9 h 897"/>
              <a:gd name="T6" fmla="*/ 22 w 597"/>
              <a:gd name="T7" fmla="*/ 194 h 897"/>
              <a:gd name="T8" fmla="*/ 9 w 597"/>
              <a:gd name="T9" fmla="*/ 241 h 897"/>
              <a:gd name="T10" fmla="*/ 378 w 597"/>
              <a:gd name="T11" fmla="*/ 880 h 897"/>
              <a:gd name="T12" fmla="*/ 408 w 597"/>
              <a:gd name="T13" fmla="*/ 897 h 897"/>
              <a:gd name="T14" fmla="*/ 412 w 597"/>
              <a:gd name="T15" fmla="*/ 897 h 897"/>
              <a:gd name="T16" fmla="*/ 441 w 597"/>
              <a:gd name="T17" fmla="*/ 873 h 897"/>
              <a:gd name="T18" fmla="*/ 594 w 597"/>
              <a:gd name="T19" fmla="*/ 401 h 897"/>
              <a:gd name="T20" fmla="*/ 591 w 597"/>
              <a:gd name="T21" fmla="*/ 37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7">
                <a:moveTo>
                  <a:pt x="591" y="373"/>
                </a:moveTo>
                <a:cubicBezTo>
                  <a:pt x="389" y="22"/>
                  <a:pt x="389" y="22"/>
                  <a:pt x="389" y="22"/>
                </a:cubicBezTo>
                <a:cubicBezTo>
                  <a:pt x="379" y="5"/>
                  <a:pt x="358" y="0"/>
                  <a:pt x="341" y="9"/>
                </a:cubicBezTo>
                <a:cubicBezTo>
                  <a:pt x="22" y="194"/>
                  <a:pt x="22" y="194"/>
                  <a:pt x="22" y="194"/>
                </a:cubicBezTo>
                <a:cubicBezTo>
                  <a:pt x="6" y="203"/>
                  <a:pt x="0" y="224"/>
                  <a:pt x="9" y="241"/>
                </a:cubicBezTo>
                <a:cubicBezTo>
                  <a:pt x="378" y="880"/>
                  <a:pt x="378" y="880"/>
                  <a:pt x="378" y="880"/>
                </a:cubicBezTo>
                <a:cubicBezTo>
                  <a:pt x="384" y="890"/>
                  <a:pt x="396" y="897"/>
                  <a:pt x="408" y="897"/>
                </a:cubicBezTo>
                <a:cubicBezTo>
                  <a:pt x="409" y="897"/>
                  <a:pt x="410" y="897"/>
                  <a:pt x="412" y="897"/>
                </a:cubicBezTo>
                <a:cubicBezTo>
                  <a:pt x="425" y="895"/>
                  <a:pt x="437" y="886"/>
                  <a:pt x="441" y="873"/>
                </a:cubicBezTo>
                <a:cubicBezTo>
                  <a:pt x="594" y="401"/>
                  <a:pt x="594" y="401"/>
                  <a:pt x="594" y="401"/>
                </a:cubicBezTo>
                <a:cubicBezTo>
                  <a:pt x="597" y="392"/>
                  <a:pt x="596" y="382"/>
                  <a:pt x="591" y="373"/>
                </a:cubicBez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sz="2400" b="1" dirty="0">
              <a:solidFill>
                <a:schemeClr val="bg1"/>
              </a:solidFill>
            </a:endParaRPr>
          </a:p>
        </p:txBody>
      </p:sp>
      <p:sp>
        <p:nvSpPr>
          <p:cNvPr id="504" name="Title-0"/>
          <p:cNvSpPr/>
          <p:nvPr/>
        </p:nvSpPr>
        <p:spPr>
          <a:xfrm>
            <a:off x="5246176" y="3233850"/>
            <a:ext cx="1699647" cy="1042789"/>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sz="2400" b="1">
                <a:solidFill>
                  <a:schemeClr val="accent1">
                    <a:alpha val="100000"/>
                  </a:schemeClr>
                </a:solidFill>
                <a:latin typeface="思源黑体 CN Bold"/>
                <a:ea typeface="思源黑体 CN Bold"/>
                <a:cs typeface="+mn-cs"/>
              </a:rPr>
              <a:t>单体架构技术痛点</a:t>
            </a:r>
            <a:endParaRPr lang="zh-CN" sz="2400" b="1">
              <a:solidFill>
                <a:schemeClr val="accent1">
                  <a:alpha val="100000"/>
                </a:schemeClr>
              </a:solidFill>
              <a:latin typeface="思源黑体 CN Bold"/>
              <a:ea typeface="思源黑体 CN Bold"/>
              <a:cs typeface="+mn-cs"/>
            </a:endParaRPr>
          </a:p>
        </p:txBody>
      </p:sp>
      <p:grpSp>
        <p:nvGrpSpPr>
          <p:cNvPr id="505" name="组合 1"/>
          <p:cNvGrpSpPr/>
          <p:nvPr/>
        </p:nvGrpSpPr>
        <p:grpSpPr>
          <a:xfrm rot="0">
            <a:off x="8568192" y="779323"/>
            <a:ext cx="3221124" cy="1794154"/>
            <a:chOff x="670099" y="1678299"/>
            <a:chExt cx="2809680" cy="1564981"/>
          </a:xfrm>
        </p:grpSpPr>
        <p:sp>
          <p:nvSpPr>
            <p:cNvPr id="506" name="1"/>
            <p:cNvSpPr/>
            <p:nvPr/>
          </p:nvSpPr>
          <p:spPr>
            <a:xfrm>
              <a:off x="670099" y="1678299"/>
              <a:ext cx="2809680" cy="764290"/>
            </a:xfrm>
            <a:prstGeom prst="roundRect">
              <a:avLst>
                <a:gd name="adj" fmla="val 50000"/>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400"/>
            </a:p>
          </p:txBody>
        </p:sp>
        <p:sp>
          <p:nvSpPr>
            <p:cNvPr id="507" name="Index-1"/>
            <p:cNvSpPr>
              <a:spLocks noChangeAspect="1"/>
            </p:cNvSpPr>
            <p:nvPr/>
          </p:nvSpPr>
          <p:spPr>
            <a:xfrm>
              <a:off x="824040" y="1809232"/>
              <a:ext cx="487091" cy="487091"/>
            </a:xfrm>
            <a:prstGeom prst="ellipse">
              <a:avLst/>
            </a:prstGeom>
            <a:solidFill>
              <a:schemeClr val="accent1"/>
            </a:solidFill>
            <a:ln w="25400" cap="flat">
              <a:noFill/>
              <a:prstDash val="solid"/>
              <a:miter/>
            </a:ln>
            <a:effectLst>
              <a:outerShdw blurRad="127000" dist="63500" dir="2700000" algn="tl" rotWithShape="0">
                <a:schemeClr val="accent1">
                  <a:lumMod val="75000"/>
                  <a:alpha val="40000"/>
                </a:schemeClr>
              </a:outerShdw>
            </a:effectLst>
          </p:spPr>
          <p:txBody>
            <a:bodyPr wrap="none" rtlCol="0" anchor="ctr"/>
            <a:lstStyle/>
            <a:p>
              <a:pPr algn="ctr"/>
              <a:r>
                <a:rPr lang="en-GB" altLang="zh-CN" sz="2000" b="1" dirty="0">
                  <a:solidFill>
                    <a:srgbClr val="FFFFFF"/>
                  </a:solidFill>
                  <a:latin typeface="+mj-ea"/>
                  <a:ea typeface="+mj-ea"/>
                </a:rPr>
                <a:t>01</a:t>
              </a:r>
              <a:endParaRPr lang="zh-CN" altLang="en-US" sz="2000" b="1" dirty="0">
                <a:solidFill>
                  <a:srgbClr val="FFFFFF"/>
                </a:solidFill>
                <a:latin typeface="+mj-ea"/>
                <a:ea typeface="+mj-ea"/>
              </a:endParaRPr>
            </a:p>
          </p:txBody>
        </p:sp>
        <p:sp>
          <p:nvSpPr>
            <p:cNvPr id="508" name="Title-1"/>
            <p:cNvSpPr/>
            <p:nvPr/>
          </p:nvSpPr>
          <p:spPr>
            <a:xfrm>
              <a:off x="1311131" y="1893265"/>
              <a:ext cx="1948732" cy="3429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b="1">
                  <a:solidFill>
                    <a:schemeClr val="accent1">
                      <a:alpha val="100000"/>
                    </a:schemeClr>
                  </a:solidFill>
                  <a:latin typeface="思源黑体 CN Bold"/>
                  <a:ea typeface="思源黑体 CN Bold"/>
                  <a:cs typeface="+mn-cs"/>
                </a:rPr>
                <a:t>业务属性和资源需求的显著差异</a:t>
              </a:r>
              <a:endParaRPr lang="zh-CN" b="1">
                <a:solidFill>
                  <a:schemeClr val="accent1">
                    <a:alpha val="100000"/>
                  </a:schemeClr>
                </a:solidFill>
                <a:latin typeface="思源黑体 CN Bold"/>
                <a:ea typeface="思源黑体 CN Bold"/>
                <a:cs typeface="+mn-cs"/>
              </a:endParaRPr>
            </a:p>
          </p:txBody>
        </p:sp>
        <p:sp>
          <p:nvSpPr>
            <p:cNvPr id="509" name="Body-1"/>
            <p:cNvSpPr/>
            <p:nvPr/>
          </p:nvSpPr>
          <p:spPr>
            <a:xfrm>
              <a:off x="670099" y="2497322"/>
              <a:ext cx="2808341" cy="745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50000"/>
                </a:lnSpc>
              </a:pPr>
              <a:r>
                <a:rPr lang="zh-CN" sz="1400">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用户管理与策略管理属于典型的</a:t>
              </a:r>
              <a:r>
                <a:rPr lang="zh-CN" sz="1400" b="1">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轻量级业务</a:t>
              </a:r>
              <a:r>
                <a:rPr lang="zh-CN" sz="1400">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，而回测执行过程则属于</a:t>
              </a:r>
              <a:r>
                <a:rPr lang="zh-CN" sz="1400" b="1">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计算密集型任务</a:t>
              </a:r>
              <a:r>
                <a:rPr lang="zh-CN" sz="1400">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，对 CPU、内存和执行隔离有较高要求。在单体系统中，这类差异难以得到合理调度，容易导致</a:t>
              </a:r>
              <a:r>
                <a:rPr lang="zh-CN" sz="1400" b="1">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资源利用率低或相互干扰</a:t>
              </a:r>
              <a:r>
                <a:rPr lang="zh-CN" sz="1400">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rPr>
                <a:t>。</a:t>
              </a:r>
              <a:endParaRPr lang="zh-CN" sz="1400">
                <a:solidFill>
                  <a:schemeClr val="tx1">
                    <a:alpha val="100000"/>
                  </a:schemeClr>
                </a:solidFill>
                <a:latin typeface="微软雅黑" panose="020B0503020204020204" charset="-122"/>
                <a:ea typeface="微软雅黑" panose="020B0503020204020204" charset="-122"/>
                <a:cs typeface="微软雅黑" panose="020B0503020204020204" charset="-122"/>
                <a:sym typeface="思源黑体 CN Regular"/>
              </a:endParaRPr>
            </a:p>
          </p:txBody>
        </p:sp>
      </p:grpSp>
      <p:grpSp>
        <p:nvGrpSpPr>
          <p:cNvPr id="510" name="组合 3"/>
          <p:cNvGrpSpPr/>
          <p:nvPr/>
        </p:nvGrpSpPr>
        <p:grpSpPr>
          <a:xfrm>
            <a:off x="8529091" y="3858913"/>
            <a:ext cx="3219588" cy="2209742"/>
            <a:chOff x="670099" y="1678299"/>
            <a:chExt cx="2808340" cy="1927485"/>
          </a:xfrm>
        </p:grpSpPr>
        <p:sp>
          <p:nvSpPr>
            <p:cNvPr id="511" name="3"/>
            <p:cNvSpPr/>
            <p:nvPr/>
          </p:nvSpPr>
          <p:spPr>
            <a:xfrm>
              <a:off x="670099" y="1678299"/>
              <a:ext cx="2808340" cy="764290"/>
            </a:xfrm>
            <a:prstGeom prst="roundRect">
              <a:avLst>
                <a:gd name="adj" fmla="val 50000"/>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400"/>
            </a:p>
          </p:txBody>
        </p:sp>
        <p:sp>
          <p:nvSpPr>
            <p:cNvPr id="512" name="Index-3"/>
            <p:cNvSpPr>
              <a:spLocks noChangeAspect="1"/>
            </p:cNvSpPr>
            <p:nvPr/>
          </p:nvSpPr>
          <p:spPr>
            <a:xfrm>
              <a:off x="824040" y="1809232"/>
              <a:ext cx="487091" cy="487091"/>
            </a:xfrm>
            <a:prstGeom prst="ellipse">
              <a:avLst/>
            </a:prstGeom>
            <a:solidFill>
              <a:schemeClr val="accent2"/>
            </a:solidFill>
            <a:ln w="25400" cap="flat">
              <a:noFill/>
              <a:prstDash val="solid"/>
              <a:miter/>
            </a:ln>
            <a:effectLst>
              <a:outerShdw blurRad="127000" dist="63500" dir="2700000" algn="tl" rotWithShape="0">
                <a:schemeClr val="accent2">
                  <a:lumMod val="75000"/>
                  <a:alpha val="40000"/>
                </a:schemeClr>
              </a:outerShdw>
            </a:effectLst>
          </p:spPr>
          <p:txBody>
            <a:bodyPr wrap="none" rtlCol="0" anchor="ctr"/>
            <a:lstStyle/>
            <a:p>
              <a:pPr algn="ctr"/>
              <a:r>
                <a:rPr lang="en-GB" altLang="zh-CN" sz="2000" b="1" dirty="0">
                  <a:solidFill>
                    <a:srgbClr val="FFFFFF"/>
                  </a:solidFill>
                  <a:latin typeface="+mj-ea"/>
                  <a:ea typeface="+mj-ea"/>
                </a:rPr>
                <a:t>03</a:t>
              </a:r>
              <a:endParaRPr lang="zh-CN" altLang="en-US" sz="2000" b="1" dirty="0">
                <a:solidFill>
                  <a:srgbClr val="FFFFFF"/>
                </a:solidFill>
                <a:latin typeface="+mj-ea"/>
                <a:ea typeface="+mj-ea"/>
              </a:endParaRPr>
            </a:p>
          </p:txBody>
        </p:sp>
        <p:sp>
          <p:nvSpPr>
            <p:cNvPr id="513" name="Title-3"/>
            <p:cNvSpPr/>
            <p:nvPr/>
          </p:nvSpPr>
          <p:spPr>
            <a:xfrm>
              <a:off x="1311131" y="1876294"/>
              <a:ext cx="1948731" cy="3429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b="1">
                  <a:solidFill>
                    <a:schemeClr val="accent2">
                      <a:alpha val="100000"/>
                    </a:schemeClr>
                  </a:solidFill>
                  <a:latin typeface="思源黑体 CN Bold"/>
                  <a:ea typeface="思源黑体 CN Bold"/>
                  <a:cs typeface="+mn-cs"/>
                </a:rPr>
                <a:t>可维护性、可扩展性</a:t>
              </a:r>
              <a:r>
                <a:rPr lang="zh-CN" b="1">
                  <a:solidFill>
                    <a:schemeClr val="accent2">
                      <a:alpha val="100000"/>
                    </a:schemeClr>
                  </a:solidFill>
                  <a:latin typeface="思源黑体 CN Bold"/>
                  <a:ea typeface="思源黑体 CN Bold"/>
                  <a:cs typeface="+mn-cs"/>
                </a:rPr>
                <a:t>、</a:t>
              </a:r>
              <a:r>
                <a:rPr lang="zh-CN" b="1">
                  <a:solidFill>
                    <a:schemeClr val="accent2">
                      <a:alpha val="100000"/>
                    </a:schemeClr>
                  </a:solidFill>
                  <a:latin typeface="思源黑体 CN Bold"/>
                  <a:ea typeface="思源黑体 CN Bold"/>
                  <a:cs typeface="+mn-cs"/>
                </a:rPr>
                <a:t>故障隔离</a:t>
              </a:r>
              <a:endParaRPr lang="zh-CN" b="1">
                <a:solidFill>
                  <a:schemeClr val="accent2">
                    <a:alpha val="100000"/>
                  </a:schemeClr>
                </a:solidFill>
                <a:latin typeface="思源黑体 CN Bold"/>
                <a:ea typeface="思源黑体 CN Bold"/>
                <a:cs typeface="+mn-cs"/>
              </a:endParaRPr>
            </a:p>
          </p:txBody>
        </p:sp>
        <p:sp>
          <p:nvSpPr>
            <p:cNvPr id="514" name="Body-3"/>
            <p:cNvSpPr/>
            <p:nvPr/>
          </p:nvSpPr>
          <p:spPr>
            <a:xfrm>
              <a:off x="670099" y="2497322"/>
              <a:ext cx="2724731" cy="1108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50000"/>
                </a:lnSpc>
              </a:pPr>
              <a:r>
                <a:rPr lang="zh-CN" sz="1400">
                  <a:solidFill>
                    <a:schemeClr val="tx1">
                      <a:alpha val="100000"/>
                    </a:schemeClr>
                  </a:solidFill>
                  <a:latin typeface="微软雅黑" panose="020B0503020204020204" charset="-122"/>
                  <a:ea typeface="微软雅黑" panose="020B0503020204020204" charset="-122"/>
                  <a:cs typeface="思源黑体 CN Regular"/>
                  <a:sym typeface="思源黑体 CN Regular"/>
                </a:rPr>
                <a:t>随着业务流程复杂度提升，系统在可维护性、可扩展性和故障隔离方面面临较大挑战。简单的模块划分</a:t>
              </a:r>
              <a:r>
                <a:rPr lang="zh-CN" sz="1400" b="1">
                  <a:solidFill>
                    <a:schemeClr val="tx1">
                      <a:alpha val="100000"/>
                    </a:schemeClr>
                  </a:solidFill>
                  <a:latin typeface="微软雅黑" panose="020B0503020204020204" charset="-122"/>
                  <a:ea typeface="微软雅黑" panose="020B0503020204020204" charset="-122"/>
                  <a:cs typeface="思源黑体 CN Regular"/>
                  <a:sym typeface="思源黑体 CN Regular"/>
                </a:rPr>
                <a:t>难以支撑后续功能演进</a:t>
              </a:r>
              <a:r>
                <a:rPr lang="zh-CN" sz="1400">
                  <a:solidFill>
                    <a:schemeClr val="tx1">
                      <a:alpha val="100000"/>
                    </a:schemeClr>
                  </a:solidFill>
                  <a:latin typeface="微软雅黑" panose="020B0503020204020204" charset="-122"/>
                  <a:ea typeface="微软雅黑" panose="020B0503020204020204" charset="-122"/>
                  <a:cs typeface="思源黑体 CN Regular"/>
                  <a:sym typeface="思源黑体 CN Regular"/>
                </a:rPr>
                <a:t>。</a:t>
              </a:r>
              <a:endParaRPr lang="zh-CN" sz="1400">
                <a:solidFill>
                  <a:schemeClr val="tx1">
                    <a:alpha val="100000"/>
                  </a:schemeClr>
                </a:solidFill>
                <a:latin typeface="微软雅黑" panose="020B0503020204020204" charset="-122"/>
                <a:ea typeface="微软雅黑" panose="020B0503020204020204" charset="-122"/>
                <a:cs typeface="思源黑体 CN Regular"/>
                <a:sym typeface="思源黑体 CN Regular"/>
              </a:endParaRPr>
            </a:p>
          </p:txBody>
        </p:sp>
      </p:grpSp>
      <p:grpSp>
        <p:nvGrpSpPr>
          <p:cNvPr id="515" name="组合 2"/>
          <p:cNvGrpSpPr/>
          <p:nvPr/>
        </p:nvGrpSpPr>
        <p:grpSpPr>
          <a:xfrm>
            <a:off x="450133" y="2357639"/>
            <a:ext cx="3258239" cy="2173133"/>
            <a:chOff x="676947" y="1678299"/>
            <a:chExt cx="2842054" cy="1895552"/>
          </a:xfrm>
        </p:grpSpPr>
        <p:sp>
          <p:nvSpPr>
            <p:cNvPr id="516" name="2"/>
            <p:cNvSpPr/>
            <p:nvPr/>
          </p:nvSpPr>
          <p:spPr>
            <a:xfrm>
              <a:off x="676948" y="1678299"/>
              <a:ext cx="2768291" cy="764290"/>
            </a:xfrm>
            <a:prstGeom prst="roundRect">
              <a:avLst>
                <a:gd name="adj" fmla="val 50000"/>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400"/>
            </a:p>
          </p:txBody>
        </p:sp>
        <p:sp>
          <p:nvSpPr>
            <p:cNvPr id="517" name="Index-2"/>
            <p:cNvSpPr>
              <a:spLocks noChangeAspect="1"/>
            </p:cNvSpPr>
            <p:nvPr/>
          </p:nvSpPr>
          <p:spPr>
            <a:xfrm>
              <a:off x="2765966" y="1809232"/>
              <a:ext cx="487091" cy="487091"/>
            </a:xfrm>
            <a:prstGeom prst="ellipse">
              <a:avLst/>
            </a:prstGeom>
            <a:solidFill>
              <a:schemeClr val="accent1"/>
            </a:solidFill>
            <a:ln w="25400" cap="flat">
              <a:noFill/>
              <a:prstDash val="solid"/>
              <a:miter/>
            </a:ln>
            <a:effectLst>
              <a:outerShdw blurRad="127000" dist="63500" dir="2700000" algn="tl" rotWithShape="0">
                <a:schemeClr val="accent1">
                  <a:lumMod val="75000"/>
                  <a:alpha val="40000"/>
                </a:schemeClr>
              </a:outerShdw>
            </a:effectLst>
          </p:spPr>
          <p:txBody>
            <a:bodyPr wrap="none" rtlCol="0" anchor="ctr"/>
            <a:lstStyle/>
            <a:p>
              <a:pPr algn="ctr"/>
              <a:r>
                <a:rPr lang="en-GB" altLang="zh-CN" sz="2000" b="1" dirty="0">
                  <a:solidFill>
                    <a:srgbClr val="FFFFFF"/>
                  </a:solidFill>
                  <a:latin typeface="+mj-ea"/>
                  <a:ea typeface="+mj-ea"/>
                </a:rPr>
                <a:t>02</a:t>
              </a:r>
              <a:endParaRPr lang="zh-CN" altLang="en-US" sz="2000" b="1" dirty="0">
                <a:solidFill>
                  <a:srgbClr val="FFFFFF"/>
                </a:solidFill>
                <a:latin typeface="+mj-ea"/>
                <a:ea typeface="+mj-ea"/>
              </a:endParaRPr>
            </a:p>
          </p:txBody>
        </p:sp>
        <p:sp>
          <p:nvSpPr>
            <p:cNvPr id="518" name="Title-2"/>
            <p:cNvSpPr/>
            <p:nvPr/>
          </p:nvSpPr>
          <p:spPr>
            <a:xfrm>
              <a:off x="776447" y="1893264"/>
              <a:ext cx="1989519" cy="3429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b="1">
                  <a:solidFill>
                    <a:schemeClr val="accent1">
                      <a:alpha val="100000"/>
                    </a:schemeClr>
                  </a:solidFill>
                  <a:latin typeface="思源黑体 CN Bold"/>
                  <a:ea typeface="思源黑体 CN Bold"/>
                  <a:cs typeface="+mn-cs"/>
                </a:rPr>
                <a:t>强耦合</a:t>
              </a:r>
              <a:endParaRPr lang="zh-CN" b="1">
                <a:solidFill>
                  <a:schemeClr val="accent1">
                    <a:alpha val="100000"/>
                  </a:schemeClr>
                </a:solidFill>
                <a:latin typeface="思源黑体 CN Bold"/>
                <a:ea typeface="思源黑体 CN Bold"/>
                <a:cs typeface="+mn-cs"/>
              </a:endParaRPr>
            </a:p>
          </p:txBody>
        </p:sp>
        <p:sp>
          <p:nvSpPr>
            <p:cNvPr id="519" name="Body-2"/>
            <p:cNvSpPr/>
            <p:nvPr/>
          </p:nvSpPr>
          <p:spPr>
            <a:xfrm>
              <a:off x="676947" y="2497322"/>
              <a:ext cx="2842054" cy="1076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50000"/>
                </a:lnSpc>
              </a:pPr>
              <a:r>
                <a:rPr lang="zh-CN" sz="1400">
                  <a:solidFill>
                    <a:schemeClr val="tx1">
                      <a:alpha val="100000"/>
                    </a:schemeClr>
                  </a:solidFill>
                  <a:latin typeface="微软雅黑" panose="020B0503020204020204" charset="-122"/>
                  <a:ea typeface="微软雅黑" panose="020B0503020204020204" charset="-122"/>
                  <a:cs typeface="思源黑体 CN Regular"/>
                  <a:sym typeface="思源黑体 CN Regular"/>
                </a:rPr>
                <a:t>回测任务天然具备</a:t>
              </a:r>
              <a:r>
                <a:rPr lang="zh-CN" sz="1400" b="1">
                  <a:solidFill>
                    <a:schemeClr val="tx1">
                      <a:alpha val="100000"/>
                    </a:schemeClr>
                  </a:solidFill>
                  <a:latin typeface="微软雅黑" panose="020B0503020204020204" charset="-122"/>
                  <a:ea typeface="微软雅黑" panose="020B0503020204020204" charset="-122"/>
                  <a:cs typeface="思源黑体 CN Regular"/>
                  <a:sym typeface="思源黑体 CN Regular"/>
                </a:rPr>
                <a:t>长耗时、异步执行、状态多阶段变化</a:t>
              </a:r>
              <a:r>
                <a:rPr lang="zh-CN" sz="1400">
                  <a:solidFill>
                    <a:schemeClr val="tx1">
                      <a:alpha val="100000"/>
                    </a:schemeClr>
                  </a:solidFill>
                  <a:latin typeface="微软雅黑" panose="020B0503020204020204" charset="-122"/>
                  <a:ea typeface="微软雅黑" panose="020B0503020204020204" charset="-122"/>
                  <a:cs typeface="思源黑体 CN Regular"/>
                  <a:sym typeface="思源黑体 CN Regular"/>
                </a:rPr>
                <a:t>等特征，若采用同步调用模式，不仅会增加系统耦合度，也会显著影响用户体验和系统稳定性。</a:t>
              </a:r>
              <a:endParaRPr lang="zh-CN" sz="1400">
                <a:solidFill>
                  <a:schemeClr val="tx1">
                    <a:alpha val="100000"/>
                  </a:schemeClr>
                </a:solidFill>
                <a:latin typeface="微软雅黑" panose="020B0503020204020204" charset="-122"/>
                <a:ea typeface="微软雅黑" panose="020B0503020204020204" charset="-122"/>
                <a:cs typeface="思源黑体 CN Regular"/>
                <a:sym typeface="思源黑体 CN Regular"/>
              </a:endParaRPr>
            </a:p>
          </p:txBody>
        </p:sp>
      </p:grpSp>
      <p:sp>
        <p:nvSpPr>
          <p:cNvPr id="520" name="任意多边形: 形状 29"/>
          <p:cNvSpPr/>
          <p:nvPr/>
        </p:nvSpPr>
        <p:spPr>
          <a:xfrm>
            <a:off x="1270000" y="4533900"/>
            <a:ext cx="2971800" cy="825500"/>
          </a:xfrm>
          <a:custGeom>
            <a:avLst/>
            <a:gdLst>
              <a:gd name="connsiteX0" fmla="*/ 2971800 w 2971800"/>
              <a:gd name="connsiteY0" fmla="*/ 812800 h 825500"/>
              <a:gd name="connsiteX1" fmla="*/ 533400 w 2971800"/>
              <a:gd name="connsiteY1" fmla="*/ 825500 h 825500"/>
              <a:gd name="connsiteX2" fmla="*/ 25400 w 2971800"/>
              <a:gd name="connsiteY2" fmla="*/ 12700 h 825500"/>
              <a:gd name="connsiteX3" fmla="*/ 0 w 2971800"/>
              <a:gd name="connsiteY3" fmla="*/ 0 h 825500"/>
            </a:gdLst>
            <a:ahLst/>
            <a:cxnLst>
              <a:cxn ang="0">
                <a:pos x="connsiteX0" y="connsiteY0"/>
              </a:cxn>
              <a:cxn ang="0">
                <a:pos x="connsiteX1" y="connsiteY1"/>
              </a:cxn>
              <a:cxn ang="0">
                <a:pos x="connsiteX2" y="connsiteY2"/>
              </a:cxn>
              <a:cxn ang="0">
                <a:pos x="connsiteX3" y="connsiteY3"/>
              </a:cxn>
            </a:cxnLst>
            <a:rect l="l" t="t" r="r" b="b"/>
            <a:pathLst>
              <a:path w="2971800" h="825500">
                <a:moveTo>
                  <a:pt x="2971800" y="812800"/>
                </a:moveTo>
                <a:lnTo>
                  <a:pt x="533400" y="825500"/>
                </a:lnTo>
                <a:lnTo>
                  <a:pt x="25400" y="12700"/>
                </a:lnTo>
                <a:lnTo>
                  <a:pt x="0" y="0"/>
                </a:lnTo>
              </a:path>
            </a:pathLst>
          </a:custGeom>
          <a:noFill/>
          <a:ln w="12700">
            <a:solidFill>
              <a:schemeClr val="accent1"/>
            </a:solidFill>
            <a:prstDash val="dash"/>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1" name="直接箭头连接符 31"/>
          <p:cNvCxnSpPr/>
          <p:nvPr/>
        </p:nvCxnSpPr>
        <p:spPr>
          <a:xfrm>
            <a:off x="6715125" y="1676400"/>
            <a:ext cx="1539875" cy="0"/>
          </a:xfrm>
          <a:prstGeom prst="straightConnector1">
            <a:avLst/>
          </a:prstGeom>
          <a:noFill/>
          <a:ln w="12700">
            <a:solidFill>
              <a:schemeClr val="accent1"/>
            </a:solidFill>
            <a:prstDash val="dash"/>
            <a:tailEnd type="triangle"/>
          </a:ln>
        </p:spPr>
        <p:style>
          <a:lnRef idx="2">
            <a:schemeClr val="accent1">
              <a:shade val="15000"/>
            </a:schemeClr>
          </a:lnRef>
          <a:fillRef idx="1">
            <a:schemeClr val="accent1"/>
          </a:fillRef>
          <a:effectRef idx="0">
            <a:schemeClr val="accent1"/>
          </a:effectRef>
          <a:fontRef idx="minor">
            <a:schemeClr val="lt1"/>
          </a:fontRef>
        </p:style>
      </p:cxnSp>
      <p:sp>
        <p:nvSpPr>
          <p:cNvPr id="522" name="任意多边形: 形状 34"/>
          <p:cNvSpPr/>
          <p:nvPr/>
        </p:nvSpPr>
        <p:spPr>
          <a:xfrm>
            <a:off x="7096344" y="5476672"/>
            <a:ext cx="1164731" cy="272375"/>
          </a:xfrm>
          <a:custGeom>
            <a:avLst/>
            <a:gdLst>
              <a:gd name="connsiteX0" fmla="*/ 0 w 1284051"/>
              <a:gd name="connsiteY0" fmla="*/ 0 h 272375"/>
              <a:gd name="connsiteX1" fmla="*/ 233464 w 1284051"/>
              <a:gd name="connsiteY1" fmla="*/ 272375 h 272375"/>
              <a:gd name="connsiteX2" fmla="*/ 1284051 w 1284051"/>
              <a:gd name="connsiteY2" fmla="*/ 262647 h 272375"/>
              <a:gd name="connsiteX3" fmla="*/ 1274324 w 1284051"/>
              <a:gd name="connsiteY3" fmla="*/ 262647 h 272375"/>
            </a:gdLst>
            <a:ahLst/>
            <a:cxnLst>
              <a:cxn ang="0">
                <a:pos x="connsiteX0" y="connsiteY0"/>
              </a:cxn>
              <a:cxn ang="0">
                <a:pos x="connsiteX1" y="connsiteY1"/>
              </a:cxn>
              <a:cxn ang="0">
                <a:pos x="connsiteX2" y="connsiteY2"/>
              </a:cxn>
              <a:cxn ang="0">
                <a:pos x="connsiteX3" y="connsiteY3"/>
              </a:cxn>
            </a:cxnLst>
            <a:rect l="l" t="t" r="r" b="b"/>
            <a:pathLst>
              <a:path w="1284051" h="272375">
                <a:moveTo>
                  <a:pt x="0" y="0"/>
                </a:moveTo>
                <a:lnTo>
                  <a:pt x="233464" y="272375"/>
                </a:lnTo>
                <a:lnTo>
                  <a:pt x="1284051" y="262647"/>
                </a:lnTo>
                <a:lnTo>
                  <a:pt x="1274324" y="262647"/>
                </a:lnTo>
              </a:path>
            </a:pathLst>
          </a:custGeom>
          <a:noFill/>
          <a:ln w="12700">
            <a:solidFill>
              <a:schemeClr val="accent2"/>
            </a:solidFill>
            <a:prstDash val="dash"/>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23" name=""/>
        <p:cNvGrpSpPr/>
        <p:nvPr/>
      </p:nvGrpSpPr>
      <p:grpSpPr>
        <a:xfrm>
          <a:off x="0" y="0"/>
          <a:ext cx="0" cy="0"/>
          <a:chOff x="0" y="0"/>
          <a:chExt cx="0" cy="0"/>
        </a:xfrm>
      </p:grpSpPr>
      <p:pic>
        <p:nvPicPr>
          <p:cNvPr id="524"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525" name="直接连接符 3"/>
          <p:cNvCxnSpPr/>
          <p:nvPr/>
        </p:nvCxnSpPr>
        <p:spPr>
          <a:xfrm>
            <a:off x="2146300" y="638907"/>
            <a:ext cx="9602788"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526" name="文本框 2"/>
          <p:cNvSpPr txBox="1"/>
          <p:nvPr/>
        </p:nvSpPr>
        <p:spPr>
          <a:xfrm>
            <a:off x="455613" y="454025"/>
            <a:ext cx="2330450" cy="393700"/>
          </a:xfrm>
          <a:prstGeom prst="rect">
            <a:avLst/>
          </a:prstGeom>
          <a:noFill/>
        </p:spPr>
        <p:txBody>
          <a:bodyPr wrap="square" rtlCol="0">
            <a:spAutoFit/>
          </a:bodyPr>
          <a:lstStyle/>
          <a:p>
            <a:r>
              <a:rPr lang="zh-CN" sz="2000" b="1">
                <a:solidFill>
                  <a:schemeClr val="accent1">
                    <a:alpha val="100000"/>
                  </a:schemeClr>
                </a:solidFill>
                <a:latin typeface="思源黑体 CN Bold"/>
                <a:ea typeface="思源黑体 CN Bold"/>
                <a:cs typeface="思源黑体 CN Regular"/>
              </a:rPr>
              <a:t>项目动机</a:t>
            </a:r>
            <a:endParaRPr lang="zh-CN" sz="2000" b="1">
              <a:solidFill>
                <a:schemeClr val="accent1">
                  <a:alpha val="100000"/>
                </a:schemeClr>
              </a:solidFill>
              <a:latin typeface="思源黑体 CN Bold"/>
              <a:ea typeface="思源黑体 CN Bold"/>
              <a:cs typeface="思源黑体 CN Regular"/>
            </a:endParaRPr>
          </a:p>
        </p:txBody>
      </p:sp>
      <p:sp>
        <p:nvSpPr>
          <p:cNvPr id="527" name="0"/>
          <p:cNvSpPr/>
          <p:nvPr/>
        </p:nvSpPr>
        <p:spPr>
          <a:xfrm>
            <a:off x="0" y="3313782"/>
            <a:ext cx="12192000" cy="3558927"/>
          </a:xfrm>
          <a:custGeom>
            <a:avLst/>
            <a:gdLst>
              <a:gd name="connsiteX0" fmla="*/ 12192000 w 12192000"/>
              <a:gd name="connsiteY0" fmla="*/ 0 h 3817723"/>
              <a:gd name="connsiteX1" fmla="*/ 12192000 w 12192000"/>
              <a:gd name="connsiteY1" fmla="*/ 3795838 h 3817723"/>
              <a:gd name="connsiteX2" fmla="*/ 0 w 12192000"/>
              <a:gd name="connsiteY2" fmla="*/ 3817723 h 3817723"/>
              <a:gd name="connsiteX3" fmla="*/ 0 w 12192000"/>
              <a:gd name="connsiteY3" fmla="*/ 3298035 h 3817723"/>
              <a:gd name="connsiteX4" fmla="*/ 137222 w 12192000"/>
              <a:gd name="connsiteY4" fmla="*/ 3283929 h 3817723"/>
              <a:gd name="connsiteX5" fmla="*/ 6449376 w 12192000"/>
              <a:gd name="connsiteY5" fmla="*/ 2107966 h 3817723"/>
              <a:gd name="connsiteX6" fmla="*/ 11687773 w 12192000"/>
              <a:gd name="connsiteY6" fmla="*/ 226086 h 3817723"/>
              <a:gd name="connsiteX0-1" fmla="*/ 12192000 w 12969460"/>
              <a:gd name="connsiteY0-2" fmla="*/ 0 h 3817723"/>
              <a:gd name="connsiteX1-3" fmla="*/ 12192000 w 12969460"/>
              <a:gd name="connsiteY1-4" fmla="*/ 3795838 h 3817723"/>
              <a:gd name="connsiteX2-5" fmla="*/ 0 w 12969460"/>
              <a:gd name="connsiteY2-6" fmla="*/ 3817723 h 3817723"/>
              <a:gd name="connsiteX3-7" fmla="*/ 0 w 12969460"/>
              <a:gd name="connsiteY3-8" fmla="*/ 3298035 h 3817723"/>
              <a:gd name="connsiteX4-9" fmla="*/ 137222 w 12969460"/>
              <a:gd name="connsiteY4-10" fmla="*/ 3283929 h 3817723"/>
              <a:gd name="connsiteX5-11" fmla="*/ 6449376 w 12969460"/>
              <a:gd name="connsiteY5-12" fmla="*/ 2107966 h 3817723"/>
              <a:gd name="connsiteX6-13" fmla="*/ 11687773 w 12969460"/>
              <a:gd name="connsiteY6-14" fmla="*/ 226086 h 3817723"/>
              <a:gd name="connsiteX7" fmla="*/ 12192000 w 12969460"/>
              <a:gd name="connsiteY7" fmla="*/ 0 h 3817723"/>
              <a:gd name="connsiteX0-15" fmla="*/ 0 w 12969460"/>
              <a:gd name="connsiteY0-16" fmla="*/ 3817723 h 3909163"/>
              <a:gd name="connsiteX1-17" fmla="*/ 0 w 12969460"/>
              <a:gd name="connsiteY1-18" fmla="*/ 3298035 h 3909163"/>
              <a:gd name="connsiteX2-19" fmla="*/ 137222 w 12969460"/>
              <a:gd name="connsiteY2-20" fmla="*/ 3283929 h 3909163"/>
              <a:gd name="connsiteX3-21" fmla="*/ 6449376 w 12969460"/>
              <a:gd name="connsiteY3-22" fmla="*/ 2107966 h 3909163"/>
              <a:gd name="connsiteX4-23" fmla="*/ 11687773 w 12969460"/>
              <a:gd name="connsiteY4-24" fmla="*/ 226086 h 3909163"/>
              <a:gd name="connsiteX5-25" fmla="*/ 12192000 w 12969460"/>
              <a:gd name="connsiteY5-26" fmla="*/ 0 h 3909163"/>
              <a:gd name="connsiteX6-27" fmla="*/ 12192000 w 12969460"/>
              <a:gd name="connsiteY6-28" fmla="*/ 3795838 h 3909163"/>
              <a:gd name="connsiteX7-29" fmla="*/ 91440 w 12969460"/>
              <a:gd name="connsiteY7-30" fmla="*/ 3909163 h 3909163"/>
              <a:gd name="connsiteX0-31" fmla="*/ 0 w 12969460"/>
              <a:gd name="connsiteY0-32" fmla="*/ 3817723 h 3817723"/>
              <a:gd name="connsiteX1-33" fmla="*/ 0 w 12969460"/>
              <a:gd name="connsiteY1-34" fmla="*/ 3298035 h 3817723"/>
              <a:gd name="connsiteX2-35" fmla="*/ 137222 w 12969460"/>
              <a:gd name="connsiteY2-36" fmla="*/ 3283929 h 3817723"/>
              <a:gd name="connsiteX3-37" fmla="*/ 6449376 w 12969460"/>
              <a:gd name="connsiteY3-38" fmla="*/ 2107966 h 3817723"/>
              <a:gd name="connsiteX4-39" fmla="*/ 11687773 w 12969460"/>
              <a:gd name="connsiteY4-40" fmla="*/ 226086 h 3817723"/>
              <a:gd name="connsiteX5-41" fmla="*/ 12192000 w 12969460"/>
              <a:gd name="connsiteY5-42" fmla="*/ 0 h 3817723"/>
              <a:gd name="connsiteX6-43" fmla="*/ 12192000 w 12969460"/>
              <a:gd name="connsiteY6-44" fmla="*/ 3795838 h 3817723"/>
              <a:gd name="connsiteX0-45" fmla="*/ 0 w 12192000"/>
              <a:gd name="connsiteY0-46" fmla="*/ 3817723 h 3817723"/>
              <a:gd name="connsiteX1-47" fmla="*/ 0 w 12192000"/>
              <a:gd name="connsiteY1-48" fmla="*/ 3298035 h 3817723"/>
              <a:gd name="connsiteX2-49" fmla="*/ 137222 w 12192000"/>
              <a:gd name="connsiteY2-50" fmla="*/ 3283929 h 3817723"/>
              <a:gd name="connsiteX3-51" fmla="*/ 6449376 w 12192000"/>
              <a:gd name="connsiteY3-52" fmla="*/ 2107966 h 3817723"/>
              <a:gd name="connsiteX4-53" fmla="*/ 11687773 w 12192000"/>
              <a:gd name="connsiteY4-54" fmla="*/ 226086 h 3817723"/>
              <a:gd name="connsiteX5-55" fmla="*/ 12192000 w 12192000"/>
              <a:gd name="connsiteY5-56" fmla="*/ 0 h 3817723"/>
              <a:gd name="connsiteX0-57" fmla="*/ 0 w 12192000"/>
              <a:gd name="connsiteY0-58" fmla="*/ 3298035 h 3298035"/>
              <a:gd name="connsiteX1-59" fmla="*/ 137222 w 12192000"/>
              <a:gd name="connsiteY1-60" fmla="*/ 3283929 h 3298035"/>
              <a:gd name="connsiteX2-61" fmla="*/ 6449376 w 12192000"/>
              <a:gd name="connsiteY2-62" fmla="*/ 2107966 h 3298035"/>
              <a:gd name="connsiteX3-63" fmla="*/ 11687773 w 12192000"/>
              <a:gd name="connsiteY3-64" fmla="*/ 226086 h 3298035"/>
              <a:gd name="connsiteX4-65" fmla="*/ 12192000 w 12192000"/>
              <a:gd name="connsiteY4-66" fmla="*/ 0 h 329803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3298035">
                <a:moveTo>
                  <a:pt x="0" y="3298035"/>
                </a:moveTo>
                <a:lnTo>
                  <a:pt x="137222" y="3283929"/>
                </a:lnTo>
                <a:cubicBezTo>
                  <a:pt x="1484803" y="3133985"/>
                  <a:pt x="4486991" y="2643193"/>
                  <a:pt x="6449376" y="2107966"/>
                </a:cubicBezTo>
                <a:cubicBezTo>
                  <a:pt x="8280935" y="1608421"/>
                  <a:pt x="9925586" y="1000494"/>
                  <a:pt x="11687773" y="226086"/>
                </a:cubicBezTo>
                <a:lnTo>
                  <a:pt x="12192000" y="0"/>
                </a:lnTo>
              </a:path>
            </a:pathLst>
          </a:custGeom>
          <a:noFill/>
          <a:ln w="31750">
            <a:solidFill>
              <a:schemeClr val="accent1"/>
            </a:solidFill>
          </a:ln>
          <a:effectLst>
            <a:outerShdw blurRad="381000" dist="190500" dir="5400000" sx="90000" sy="90000" algn="ctr" rotWithShape="0">
              <a:schemeClr val="accent1">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OPPOSans R" pitchFamily="18" charset="-122"/>
            </a:endParaRPr>
          </a:p>
        </p:txBody>
      </p:sp>
      <p:grpSp>
        <p:nvGrpSpPr>
          <p:cNvPr id="528" name="组合 1"/>
          <p:cNvGrpSpPr/>
          <p:nvPr/>
        </p:nvGrpSpPr>
        <p:grpSpPr>
          <a:xfrm rot="0">
            <a:off x="1612581" y="3913508"/>
            <a:ext cx="1804600" cy="2787042"/>
            <a:chOff x="571181" y="3534102"/>
            <a:chExt cx="1931599" cy="2787042"/>
          </a:xfrm>
        </p:grpSpPr>
        <p:cxnSp>
          <p:nvCxnSpPr>
            <p:cNvPr id="529" name="1"/>
            <p:cNvCxnSpPr/>
            <p:nvPr/>
          </p:nvCxnSpPr>
          <p:spPr>
            <a:xfrm>
              <a:off x="660400" y="3534102"/>
              <a:ext cx="0" cy="2653454"/>
            </a:xfrm>
            <a:prstGeom prst="line">
              <a:avLst/>
            </a:prstGeom>
            <a:ln w="25400">
              <a:gradFill>
                <a:gsLst>
                  <a:gs pos="0">
                    <a:schemeClr val="accent1"/>
                  </a:gs>
                  <a:gs pos="100000">
                    <a:schemeClr val="accent1">
                      <a:lumMod val="0"/>
                      <a:lumOff val="100000"/>
                    </a:schemeClr>
                  </a:gs>
                </a:gsLst>
                <a:lin ang="5400000" scaled="1"/>
              </a:gradFill>
              <a:headEnd type="oval"/>
            </a:ln>
          </p:spPr>
          <p:style>
            <a:lnRef idx="1">
              <a:schemeClr val="accent1"/>
            </a:lnRef>
            <a:fillRef idx="0">
              <a:schemeClr val="accent1"/>
            </a:fillRef>
            <a:effectRef idx="0">
              <a:schemeClr val="accent1"/>
            </a:effectRef>
            <a:fontRef idx="minor">
              <a:schemeClr val="tx1"/>
            </a:fontRef>
          </p:style>
        </p:cxnSp>
        <p:sp>
          <p:nvSpPr>
            <p:cNvPr id="530" name="1"/>
            <p:cNvSpPr/>
            <p:nvPr/>
          </p:nvSpPr>
          <p:spPr>
            <a:xfrm>
              <a:off x="571181" y="6150256"/>
              <a:ext cx="170888" cy="170888"/>
            </a:xfrm>
            <a:prstGeom prst="ellipse">
              <a:avLst/>
            </a:prstGeom>
            <a:gradFill>
              <a:gsLst>
                <a:gs pos="14000">
                  <a:schemeClr val="accent1"/>
                </a:gs>
                <a:gs pos="100000">
                  <a:schemeClr val="accent1">
                    <a:lumMod val="60000"/>
                    <a:lumOff val="40000"/>
                  </a:schemeClr>
                </a:gs>
              </a:gsLst>
              <a:lin ang="5400000" scaled="1"/>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OPPOSans R" pitchFamily="18" charset="-122"/>
              </a:endParaRPr>
            </a:p>
          </p:txBody>
        </p:sp>
        <p:sp>
          <p:nvSpPr>
            <p:cNvPr id="531" name="1"/>
            <p:cNvSpPr/>
            <p:nvPr/>
          </p:nvSpPr>
          <p:spPr>
            <a:xfrm>
              <a:off x="780345" y="3773580"/>
              <a:ext cx="1722436" cy="1687420"/>
            </a:xfrm>
            <a:prstGeom prst="roundRect">
              <a:avLst>
                <a:gd name="adj" fmla="val 8842"/>
              </a:avLst>
            </a:prstGeom>
            <a:solidFill>
              <a:schemeClr val="accent1">
                <a:lumMod val="20000"/>
                <a:lumOff val="80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1"/>
            <p:cNvSpPr/>
            <p:nvPr/>
          </p:nvSpPr>
          <p:spPr>
            <a:xfrm>
              <a:off x="780345" y="3534102"/>
              <a:ext cx="1722434" cy="1926898"/>
            </a:xfrm>
            <a:prstGeom prst="roundRect">
              <a:avLst>
                <a:gd name="adj" fmla="val 14434"/>
              </a:avLst>
            </a:prstGeom>
            <a:solidFill>
              <a:schemeClr val="accent1"/>
            </a:solidFill>
            <a:ln>
              <a:noFill/>
            </a:ln>
            <a:effectLst>
              <a:outerShdw blurRad="50800" dist="38100" dir="2700000" algn="tl"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Title-1"/>
            <p:cNvSpPr txBox="1"/>
            <p:nvPr/>
          </p:nvSpPr>
          <p:spPr>
            <a:xfrm>
              <a:off x="861131" y="4079204"/>
              <a:ext cx="1560864" cy="36933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sz="1400" b="1">
                  <a:solidFill>
                    <a:schemeClr val="bg1">
                      <a:alpha val="100000"/>
                    </a:schemeClr>
                  </a:solidFill>
                  <a:latin typeface="思源黑体 CN Bold"/>
                  <a:ea typeface="思源黑体 CN Bold"/>
                  <a:cs typeface="Arial" panose="020B0604020202020204"/>
                </a:rPr>
                <a:t>如何在真实业务语义下进行合理的服务拆分契合</a:t>
              </a:r>
              <a:endParaRPr lang="zh-CN" sz="1400" b="1">
                <a:solidFill>
                  <a:schemeClr val="bg1">
                    <a:alpha val="100000"/>
                  </a:schemeClr>
                </a:solidFill>
                <a:latin typeface="思源黑体 CN Bold"/>
                <a:ea typeface="思源黑体 CN Bold"/>
                <a:cs typeface="Arial" panose="020B0604020202020204"/>
              </a:endParaRPr>
            </a:p>
          </p:txBody>
        </p:sp>
      </p:grpSp>
      <p:grpSp>
        <p:nvGrpSpPr>
          <p:cNvPr id="534" name="组合 2"/>
          <p:cNvGrpSpPr/>
          <p:nvPr/>
        </p:nvGrpSpPr>
        <p:grpSpPr>
          <a:xfrm rot="0">
            <a:off x="3907930" y="3482565"/>
            <a:ext cx="1804600" cy="2787042"/>
            <a:chOff x="571181" y="3534102"/>
            <a:chExt cx="1931599" cy="2787042"/>
          </a:xfrm>
        </p:grpSpPr>
        <p:cxnSp>
          <p:nvCxnSpPr>
            <p:cNvPr id="535" name="2"/>
            <p:cNvCxnSpPr/>
            <p:nvPr/>
          </p:nvCxnSpPr>
          <p:spPr>
            <a:xfrm>
              <a:off x="660400" y="3534102"/>
              <a:ext cx="0" cy="2653454"/>
            </a:xfrm>
            <a:prstGeom prst="line">
              <a:avLst/>
            </a:prstGeom>
            <a:ln w="25400">
              <a:gradFill>
                <a:gsLst>
                  <a:gs pos="0">
                    <a:schemeClr val="accent2"/>
                  </a:gs>
                  <a:gs pos="100000">
                    <a:schemeClr val="accent1">
                      <a:lumMod val="0"/>
                      <a:lumOff val="100000"/>
                    </a:schemeClr>
                  </a:gs>
                </a:gsLst>
                <a:lin ang="5400000" scaled="1"/>
              </a:gradFill>
              <a:headEnd type="oval"/>
            </a:ln>
          </p:spPr>
          <p:style>
            <a:lnRef idx="1">
              <a:schemeClr val="accent1"/>
            </a:lnRef>
            <a:fillRef idx="0">
              <a:schemeClr val="accent1"/>
            </a:fillRef>
            <a:effectRef idx="0">
              <a:schemeClr val="accent1"/>
            </a:effectRef>
            <a:fontRef idx="minor">
              <a:schemeClr val="tx1"/>
            </a:fontRef>
          </p:style>
        </p:cxnSp>
        <p:sp>
          <p:nvSpPr>
            <p:cNvPr id="536" name="2"/>
            <p:cNvSpPr/>
            <p:nvPr/>
          </p:nvSpPr>
          <p:spPr>
            <a:xfrm>
              <a:off x="571181" y="6150256"/>
              <a:ext cx="170888" cy="170888"/>
            </a:xfrm>
            <a:prstGeom prst="ellipse">
              <a:avLst/>
            </a:prstGeom>
            <a:gradFill>
              <a:gsLst>
                <a:gs pos="14000">
                  <a:schemeClr val="accent2"/>
                </a:gs>
                <a:gs pos="100000">
                  <a:schemeClr val="accent2">
                    <a:lumMod val="60000"/>
                    <a:lumOff val="40000"/>
                  </a:schemeClr>
                </a:gs>
              </a:gsLst>
              <a:lin ang="5400000" scaled="1"/>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OPPOSans R" pitchFamily="18" charset="-122"/>
              </a:endParaRPr>
            </a:p>
          </p:txBody>
        </p:sp>
        <p:sp>
          <p:nvSpPr>
            <p:cNvPr id="537" name="2"/>
            <p:cNvSpPr/>
            <p:nvPr/>
          </p:nvSpPr>
          <p:spPr>
            <a:xfrm>
              <a:off x="780345" y="3773580"/>
              <a:ext cx="1722436" cy="1738051"/>
            </a:xfrm>
            <a:prstGeom prst="roundRect">
              <a:avLst>
                <a:gd name="adj" fmla="val 8842"/>
              </a:avLst>
            </a:prstGeom>
            <a:solidFill>
              <a:schemeClr val="accent2">
                <a:lumMod val="20000"/>
                <a:lumOff val="80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8" name="2"/>
            <p:cNvSpPr/>
            <p:nvPr/>
          </p:nvSpPr>
          <p:spPr>
            <a:xfrm>
              <a:off x="780345" y="3534102"/>
              <a:ext cx="1722434" cy="1977529"/>
            </a:xfrm>
            <a:prstGeom prst="roundRect">
              <a:avLst>
                <a:gd name="adj" fmla="val 14434"/>
              </a:avLst>
            </a:prstGeom>
            <a:solidFill>
              <a:schemeClr val="accent2"/>
            </a:solidFill>
            <a:ln>
              <a:noFill/>
            </a:ln>
            <a:effectLst>
              <a:outerShdw blurRad="50800" dist="38100" dir="2700000" algn="tl"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Title-2"/>
            <p:cNvSpPr txBox="1"/>
            <p:nvPr/>
          </p:nvSpPr>
          <p:spPr>
            <a:xfrm>
              <a:off x="908661" y="3965147"/>
              <a:ext cx="1465804" cy="1431414"/>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sz="1400" b="1">
                  <a:solidFill>
                    <a:schemeClr val="bg1">
                      <a:alpha val="100000"/>
                    </a:schemeClr>
                  </a:solidFill>
                  <a:latin typeface="思源黑体 CN Bold"/>
                  <a:ea typeface="思源黑体 CN Bold"/>
                  <a:cs typeface="Arial" panose="020B0604020202020204"/>
                </a:rPr>
                <a:t>如何针对不同资源特征的业务模块进行独立部署与扩展</a:t>
              </a:r>
              <a:endParaRPr lang="zh-CN" sz="1400" b="1">
                <a:solidFill>
                  <a:schemeClr val="bg1">
                    <a:alpha val="100000"/>
                  </a:schemeClr>
                </a:solidFill>
                <a:latin typeface="思源黑体 CN Bold"/>
                <a:ea typeface="思源黑体 CN Bold"/>
                <a:cs typeface="Arial" panose="020B0604020202020204"/>
              </a:endParaRPr>
            </a:p>
          </p:txBody>
        </p:sp>
      </p:grpSp>
      <p:grpSp>
        <p:nvGrpSpPr>
          <p:cNvPr id="540" name="组合 3"/>
          <p:cNvGrpSpPr/>
          <p:nvPr/>
        </p:nvGrpSpPr>
        <p:grpSpPr>
          <a:xfrm rot="0">
            <a:off x="6203279" y="2934372"/>
            <a:ext cx="1804602" cy="2787042"/>
            <a:chOff x="571181" y="3534102"/>
            <a:chExt cx="1931599" cy="2787042"/>
          </a:xfrm>
        </p:grpSpPr>
        <p:cxnSp>
          <p:nvCxnSpPr>
            <p:cNvPr id="541" name="3"/>
            <p:cNvCxnSpPr/>
            <p:nvPr/>
          </p:nvCxnSpPr>
          <p:spPr>
            <a:xfrm>
              <a:off x="660400" y="3534102"/>
              <a:ext cx="0" cy="2653454"/>
            </a:xfrm>
            <a:prstGeom prst="line">
              <a:avLst/>
            </a:prstGeom>
            <a:ln w="25400">
              <a:gradFill>
                <a:gsLst>
                  <a:gs pos="0">
                    <a:schemeClr val="accent1"/>
                  </a:gs>
                  <a:gs pos="100000">
                    <a:schemeClr val="accent1">
                      <a:lumMod val="0"/>
                      <a:lumOff val="100000"/>
                    </a:schemeClr>
                  </a:gs>
                </a:gsLst>
                <a:lin ang="5400000" scaled="1"/>
              </a:gradFill>
              <a:headEnd type="oval"/>
            </a:ln>
          </p:spPr>
          <p:style>
            <a:lnRef idx="1">
              <a:schemeClr val="accent1"/>
            </a:lnRef>
            <a:fillRef idx="0">
              <a:schemeClr val="accent1"/>
            </a:fillRef>
            <a:effectRef idx="0">
              <a:schemeClr val="accent1"/>
            </a:effectRef>
            <a:fontRef idx="minor">
              <a:schemeClr val="tx1"/>
            </a:fontRef>
          </p:style>
        </p:cxnSp>
        <p:sp>
          <p:nvSpPr>
            <p:cNvPr id="542" name="3"/>
            <p:cNvSpPr/>
            <p:nvPr/>
          </p:nvSpPr>
          <p:spPr>
            <a:xfrm>
              <a:off x="571181" y="6150256"/>
              <a:ext cx="170888" cy="170888"/>
            </a:xfrm>
            <a:prstGeom prst="ellipse">
              <a:avLst/>
            </a:prstGeom>
            <a:gradFill>
              <a:gsLst>
                <a:gs pos="14000">
                  <a:schemeClr val="accent1"/>
                </a:gs>
                <a:gs pos="100000">
                  <a:schemeClr val="accent1">
                    <a:lumMod val="60000"/>
                    <a:lumOff val="40000"/>
                  </a:schemeClr>
                </a:gs>
              </a:gsLst>
              <a:lin ang="5400000" scaled="1"/>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OPPOSans R" pitchFamily="18" charset="-122"/>
              </a:endParaRPr>
            </a:p>
          </p:txBody>
        </p:sp>
        <p:sp>
          <p:nvSpPr>
            <p:cNvPr id="543" name="3"/>
            <p:cNvSpPr/>
            <p:nvPr/>
          </p:nvSpPr>
          <p:spPr>
            <a:xfrm>
              <a:off x="780345" y="3773580"/>
              <a:ext cx="1722436" cy="1711061"/>
            </a:xfrm>
            <a:prstGeom prst="roundRect">
              <a:avLst>
                <a:gd name="adj" fmla="val 8842"/>
              </a:avLst>
            </a:prstGeom>
            <a:solidFill>
              <a:schemeClr val="accent1">
                <a:lumMod val="20000"/>
                <a:lumOff val="80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4" name="3"/>
            <p:cNvSpPr/>
            <p:nvPr/>
          </p:nvSpPr>
          <p:spPr>
            <a:xfrm>
              <a:off x="780345" y="3534102"/>
              <a:ext cx="1722434" cy="1950538"/>
            </a:xfrm>
            <a:prstGeom prst="roundRect">
              <a:avLst>
                <a:gd name="adj" fmla="val 14434"/>
              </a:avLst>
            </a:prstGeom>
            <a:solidFill>
              <a:schemeClr val="accent1"/>
            </a:solidFill>
            <a:ln>
              <a:noFill/>
            </a:ln>
            <a:effectLst>
              <a:outerShdw blurRad="50800" dist="38100" dir="2700000" algn="tl"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Title-3"/>
            <p:cNvSpPr txBox="1"/>
            <p:nvPr/>
          </p:nvSpPr>
          <p:spPr>
            <a:xfrm>
              <a:off x="866809" y="4096254"/>
              <a:ext cx="1470525" cy="40482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sz="1400" b="1">
                  <a:solidFill>
                    <a:schemeClr val="bg1">
                      <a:alpha val="100000"/>
                    </a:schemeClr>
                  </a:solidFill>
                  <a:latin typeface="思源黑体 CN Bold"/>
                  <a:ea typeface="思源黑体 CN Bold"/>
                  <a:cs typeface="Arial" panose="020B0604020202020204"/>
                </a:rPr>
                <a:t>如何使用事件驱动方式解耦复杂业务流程</a:t>
              </a:r>
              <a:endParaRPr lang="zh-CN" sz="1400" b="1">
                <a:solidFill>
                  <a:schemeClr val="bg1">
                    <a:alpha val="100000"/>
                  </a:schemeClr>
                </a:solidFill>
                <a:latin typeface="思源黑体 CN Bold"/>
                <a:ea typeface="思源黑体 CN Bold"/>
                <a:cs typeface="Arial" panose="020B0604020202020204"/>
              </a:endParaRPr>
            </a:p>
          </p:txBody>
        </p:sp>
      </p:grpSp>
      <p:grpSp>
        <p:nvGrpSpPr>
          <p:cNvPr id="546" name="组合 4"/>
          <p:cNvGrpSpPr/>
          <p:nvPr/>
        </p:nvGrpSpPr>
        <p:grpSpPr>
          <a:xfrm rot="0">
            <a:off x="8498628" y="2174488"/>
            <a:ext cx="1804599" cy="2787042"/>
            <a:chOff x="571182" y="3534102"/>
            <a:chExt cx="1931599" cy="2787042"/>
          </a:xfrm>
        </p:grpSpPr>
        <p:cxnSp>
          <p:nvCxnSpPr>
            <p:cNvPr id="547" name="4"/>
            <p:cNvCxnSpPr/>
            <p:nvPr/>
          </p:nvCxnSpPr>
          <p:spPr>
            <a:xfrm>
              <a:off x="660400" y="3534102"/>
              <a:ext cx="0" cy="2653454"/>
            </a:xfrm>
            <a:prstGeom prst="line">
              <a:avLst/>
            </a:prstGeom>
            <a:ln w="25400">
              <a:gradFill>
                <a:gsLst>
                  <a:gs pos="0">
                    <a:schemeClr val="accent2"/>
                  </a:gs>
                  <a:gs pos="100000">
                    <a:schemeClr val="accent1">
                      <a:lumMod val="0"/>
                      <a:lumOff val="100000"/>
                    </a:schemeClr>
                  </a:gs>
                </a:gsLst>
                <a:lin ang="5400000" scaled="1"/>
              </a:gradFill>
              <a:headEnd type="oval"/>
            </a:ln>
          </p:spPr>
          <p:style>
            <a:lnRef idx="1">
              <a:schemeClr val="accent1"/>
            </a:lnRef>
            <a:fillRef idx="0">
              <a:schemeClr val="accent1"/>
            </a:fillRef>
            <a:effectRef idx="0">
              <a:schemeClr val="accent1"/>
            </a:effectRef>
            <a:fontRef idx="minor">
              <a:schemeClr val="tx1"/>
            </a:fontRef>
          </p:style>
        </p:cxnSp>
        <p:sp>
          <p:nvSpPr>
            <p:cNvPr id="548" name="4"/>
            <p:cNvSpPr/>
            <p:nvPr/>
          </p:nvSpPr>
          <p:spPr>
            <a:xfrm>
              <a:off x="571181" y="6150256"/>
              <a:ext cx="170888" cy="170888"/>
            </a:xfrm>
            <a:prstGeom prst="ellipse">
              <a:avLst/>
            </a:prstGeom>
            <a:gradFill>
              <a:gsLst>
                <a:gs pos="14000">
                  <a:schemeClr val="accent2"/>
                </a:gs>
                <a:gs pos="100000">
                  <a:schemeClr val="accent2">
                    <a:lumMod val="60000"/>
                    <a:lumOff val="40000"/>
                  </a:schemeClr>
                </a:gs>
              </a:gsLst>
              <a:lin ang="5400000" scaled="1"/>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OPPOSans R" pitchFamily="18" charset="-122"/>
              </a:endParaRPr>
            </a:p>
          </p:txBody>
        </p:sp>
        <p:sp>
          <p:nvSpPr>
            <p:cNvPr id="549" name="4"/>
            <p:cNvSpPr/>
            <p:nvPr/>
          </p:nvSpPr>
          <p:spPr>
            <a:xfrm>
              <a:off x="780345" y="3773580"/>
              <a:ext cx="1722436" cy="1738051"/>
            </a:xfrm>
            <a:prstGeom prst="roundRect">
              <a:avLst>
                <a:gd name="adj" fmla="val 8842"/>
              </a:avLst>
            </a:prstGeom>
            <a:solidFill>
              <a:schemeClr val="accent2">
                <a:lumMod val="20000"/>
                <a:lumOff val="80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0" name="4"/>
            <p:cNvSpPr/>
            <p:nvPr/>
          </p:nvSpPr>
          <p:spPr>
            <a:xfrm>
              <a:off x="780345" y="3534102"/>
              <a:ext cx="1722434" cy="1978498"/>
            </a:xfrm>
            <a:prstGeom prst="roundRect">
              <a:avLst>
                <a:gd name="adj" fmla="val 14434"/>
              </a:avLst>
            </a:prstGeom>
            <a:solidFill>
              <a:schemeClr val="accent2"/>
            </a:solidFill>
            <a:ln>
              <a:noFill/>
            </a:ln>
            <a:effectLst>
              <a:outerShdw blurRad="50800" dist="38100" dir="2700000" algn="tl" rotWithShape="0">
                <a:schemeClr val="accent2">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1" name="Title-4"/>
            <p:cNvSpPr txBox="1"/>
            <p:nvPr/>
          </p:nvSpPr>
          <p:spPr>
            <a:xfrm>
              <a:off x="874725" y="3840788"/>
              <a:ext cx="1533676" cy="453198"/>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sz="1400" b="1">
                  <a:solidFill>
                    <a:schemeClr val="bg1">
                      <a:alpha val="100000"/>
                    </a:schemeClr>
                  </a:solidFill>
                  <a:latin typeface="思源黑体 CN Bold"/>
                  <a:ea typeface="思源黑体 CN Bold"/>
                  <a:cs typeface="Arial" panose="020B0604020202020204"/>
                </a:rPr>
                <a:t>如何在</a:t>
              </a:r>
              <a:r>
                <a:rPr lang="zh-CN" sz="1400" b="1">
                  <a:solidFill>
                    <a:schemeClr val="bg1">
                      <a:alpha val="100000"/>
                    </a:schemeClr>
                  </a:solidFill>
                  <a:latin typeface="思源黑体 CN Bold"/>
                  <a:ea typeface="思源黑体 CN Bold"/>
                  <a:cs typeface="Arial" panose="020B0604020202020204"/>
                </a:rPr>
                <a:t>有限资源与时间</a:t>
              </a:r>
              <a:r>
                <a:rPr lang="zh-CN" sz="1400" b="1">
                  <a:solidFill>
                    <a:schemeClr val="bg1">
                      <a:alpha val="100000"/>
                    </a:schemeClr>
                  </a:solidFill>
                  <a:latin typeface="思源黑体 CN Bold"/>
                  <a:ea typeface="思源黑体 CN Bold"/>
                  <a:cs typeface="Arial" panose="020B0604020202020204"/>
                </a:rPr>
                <a:t>的约束条件下，构建一套相对完整的微服务基础设施体系</a:t>
              </a:r>
              <a:endParaRPr lang="zh-CN" sz="1400" b="1">
                <a:solidFill>
                  <a:schemeClr val="bg1">
                    <a:alpha val="100000"/>
                  </a:schemeClr>
                </a:solidFill>
                <a:latin typeface="思源黑体 CN Bold"/>
                <a:ea typeface="思源黑体 CN Bold"/>
                <a:cs typeface="Arial" panose="020B0604020202020204"/>
              </a:endParaRPr>
            </a:p>
          </p:txBody>
        </p:sp>
      </p:grpSp>
      <p:sp>
        <p:nvSpPr>
          <p:cNvPr id="552" name="文本框 78"/>
          <p:cNvSpPr txBox="1"/>
          <p:nvPr/>
        </p:nvSpPr>
        <p:spPr>
          <a:xfrm>
            <a:off x="552922" y="1021481"/>
            <a:ext cx="4832350" cy="1568450"/>
          </a:xfrm>
          <a:prstGeom prst="rect">
            <a:avLst/>
          </a:prstGeom>
          <a:noFill/>
        </p:spPr>
        <p:txBody>
          <a:bodyPr wrap="square">
            <a:spAutoFit/>
          </a:bodyPr>
          <a:lstStyle/>
          <a:p>
            <a:pPr>
              <a:lnSpc>
                <a:spcPct val="150000"/>
              </a:lnSpc>
            </a:pPr>
            <a:r>
              <a:rPr lang="zh-CN" sz="1600">
                <a:latin typeface="微软雅黑" panose="020B0503020204020204" charset="-122"/>
                <a:ea typeface="微软雅黑" panose="020B0503020204020204" charset="-122"/>
                <a:cs typeface="微软雅黑" panose="020B0503020204020204" charset="-122"/>
              </a:rPr>
              <a:t>本项目的核心动机并非单纯实现一个“可用的量化回测工具”，而是希望以量化回测这一相对复杂但边界清晰的业务场景为载体，</a:t>
            </a:r>
            <a:r>
              <a:rPr lang="zh-CN" sz="1600" b="1">
                <a:latin typeface="微软雅黑" panose="020B0503020204020204" charset="-122"/>
                <a:ea typeface="微软雅黑" panose="020B0503020204020204" charset="-122"/>
                <a:cs typeface="微软雅黑" panose="020B0503020204020204" charset="-122"/>
              </a:rPr>
              <a:t>系统性实践微服务架构的完整设计与落地过程。</a:t>
            </a:r>
            <a:endParaRPr lang="zh-CN" sz="1600" b="1">
              <a:latin typeface="微软雅黑" panose="020B0503020204020204" charset="-122"/>
              <a:ea typeface="微软雅黑" panose="020B0503020204020204" charset="-122"/>
              <a:cs typeface="微软雅黑" panose="020B0503020204020204" charset="-122"/>
            </a:endParaRPr>
          </a:p>
        </p:txBody>
      </p:sp>
      <p:sp>
        <p:nvSpPr>
          <p:cNvPr id="553" name="0"/>
          <p:cNvSpPr/>
          <p:nvPr/>
        </p:nvSpPr>
        <p:spPr>
          <a:xfrm>
            <a:off x="3123411" y="4391888"/>
            <a:ext cx="8546854" cy="2228362"/>
          </a:xfrm>
          <a:custGeom>
            <a:avLst/>
            <a:gdLst>
              <a:gd name="connsiteX0" fmla="*/ 0 w 7770425"/>
              <a:gd name="connsiteY0" fmla="*/ 2002533 h 2025929"/>
              <a:gd name="connsiteX1" fmla="*/ 6711818 w 7770425"/>
              <a:gd name="connsiteY1" fmla="*/ 303680 h 2025929"/>
              <a:gd name="connsiteX2" fmla="*/ 6533842 w 7770425"/>
              <a:gd name="connsiteY2" fmla="*/ 0 h 2025929"/>
              <a:gd name="connsiteX3" fmla="*/ 7770426 w 7770425"/>
              <a:gd name="connsiteY3" fmla="*/ 21404 h 2025929"/>
              <a:gd name="connsiteX4" fmla="*/ 7271682 w 7770425"/>
              <a:gd name="connsiteY4" fmla="*/ 1124091 h 2025929"/>
              <a:gd name="connsiteX5" fmla="*/ 7086885 w 7770425"/>
              <a:gd name="connsiteY5" fmla="*/ 859009 h 2025929"/>
              <a:gd name="connsiteX6" fmla="*/ 0 w 7770425"/>
              <a:gd name="connsiteY6" fmla="*/ 2002533 h 202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0425" h="2025929">
                <a:moveTo>
                  <a:pt x="0" y="2002533"/>
                </a:moveTo>
                <a:cubicBezTo>
                  <a:pt x="0" y="2002533"/>
                  <a:pt x="4323196" y="1818409"/>
                  <a:pt x="6711818" y="303680"/>
                </a:cubicBezTo>
                <a:lnTo>
                  <a:pt x="6533842" y="0"/>
                </a:lnTo>
                <a:lnTo>
                  <a:pt x="7770426" y="21404"/>
                </a:lnTo>
                <a:lnTo>
                  <a:pt x="7271682" y="1124091"/>
                </a:lnTo>
                <a:lnTo>
                  <a:pt x="7086885" y="859009"/>
                </a:lnTo>
                <a:cubicBezTo>
                  <a:pt x="7086885" y="859009"/>
                  <a:pt x="4887727" y="2219256"/>
                  <a:pt x="0" y="2002533"/>
                </a:cubicBezTo>
                <a:close/>
              </a:path>
            </a:pathLst>
          </a:custGeom>
          <a:gradFill rotWithShape="1">
            <a:gsLst>
              <a:gs pos="0">
                <a:schemeClr val="bg1">
                  <a:alpha val="100000"/>
                </a:schemeClr>
              </a:gs>
              <a:gs pos="100000">
                <a:schemeClr val="accent1">
                  <a:lumMod val="20000"/>
                  <a:lumOff val="80000"/>
                  <a:alpha val="100000"/>
                </a:schemeClr>
              </a:gs>
            </a:gsLst>
            <a:path path="rect">
              <a:fillToRect l="100000" t="100000"/>
            </a:path>
            <a:tileRect r="-100000" b="-100000"/>
          </a:gradFill>
          <a:ln w="14521" cap="flat">
            <a:noFill/>
            <a:prstDash val="solid"/>
            <a:miter/>
          </a:ln>
          <a:effectLst>
            <a:outerShdw blurRad="127000" dist="101600" dir="2700000" algn="tl" rotWithShape="0">
              <a:schemeClr val="accent2">
                <a:alpha val="40000"/>
              </a:schemeClr>
            </a:outerShdw>
          </a:effectLst>
        </p:spPr>
        <p:txBody>
          <a:bodyPr rtlCol="0" anchor="ctr"/>
          <a:lstStyle/>
          <a:p>
            <a:endParaRPr lang="zh-CN" altLang="en-US"/>
          </a:p>
        </p:txBody>
      </p:sp>
      <p:sp>
        <p:nvSpPr>
          <p:cNvPr id="554" name="文本框 553"/>
          <p:cNvSpPr txBox="1"/>
          <p:nvPr/>
        </p:nvSpPr>
        <p:spPr>
          <a:xfrm>
            <a:off x="578322" y="2657065"/>
            <a:ext cx="4806950" cy="825500"/>
          </a:xfrm>
          <a:prstGeom prst="rect">
            <a:avLst/>
          </a:prstGeom>
          <a:ln w="12700">
            <a:prstDash val="solid"/>
          </a:ln>
        </p:spPr>
        <p:txBody>
          <a:bodyPr>
            <a:spAutoFit/>
          </a:bodyPr>
          <a:p>
            <a:pPr marL="0" lvl="0" algn="l" defTabSz="914400">
              <a:lnSpc>
                <a:spcPct val="100000"/>
              </a:lnSpc>
              <a:defRPr sz="1800">
                <a:solidFill>
                  <a:schemeClr val="tx1">
                    <a:alpha val="100000"/>
                  </a:schemeClr>
                </a:solidFill>
                <a:latin typeface="思源黑体 CN Regular"/>
                <a:ea typeface="思源黑体 CN Regular"/>
                <a:cs typeface="+mn-cs"/>
              </a:defRPr>
            </a:pPr>
            <a:r>
              <a:rPr lang="zh-CN" sz="1600" b="0" i="0" u="none" strike="noStrike">
                <a:solidFill>
                  <a:schemeClr val="tx1">
                    <a:alpha val="100000"/>
                  </a:schemeClr>
                </a:solidFill>
                <a:latin typeface="思源黑体 CN Bold"/>
                <a:ea typeface="思源黑体 CN Bold"/>
                <a:cs typeface="Arial" panose="020B0604020202020204"/>
              </a:rPr>
              <a:t>项目在设计阶段即明确以</a:t>
            </a:r>
            <a:r>
              <a:rPr lang="zh-CN" sz="1600" b="1" i="0" u="none" strike="noStrike">
                <a:solidFill>
                  <a:schemeClr val="tx1">
                    <a:alpha val="100000"/>
                  </a:schemeClr>
                </a:solidFill>
                <a:latin typeface="思源黑体 CN Bold"/>
                <a:ea typeface="思源黑体 CN Bold"/>
                <a:cs typeface="Arial" panose="020B0604020202020204"/>
              </a:rPr>
              <a:t>工程结构清晰、架构边界明确、技术选型合理</a:t>
            </a:r>
            <a:r>
              <a:rPr lang="zh-CN" sz="1600" b="0" i="0" u="none" strike="noStrike">
                <a:solidFill>
                  <a:schemeClr val="tx1">
                    <a:alpha val="100000"/>
                  </a:schemeClr>
                </a:solidFill>
                <a:latin typeface="思源黑体 CN Bold"/>
                <a:ea typeface="思源黑体 CN Bold"/>
                <a:cs typeface="Arial" panose="020B0604020202020204"/>
              </a:rPr>
              <a:t>为主要目标，而不是追求业务复杂度或金融模型的专业深度</a:t>
            </a:r>
            <a:endParaRPr lang="zh-CN" sz="1600" b="0" i="0" u="none" strike="noStrike">
              <a:solidFill>
                <a:schemeClr val="tx1">
                  <a:alpha val="100000"/>
                </a:schemeClr>
              </a:solidFill>
              <a:latin typeface="思源黑体 CN Bold"/>
              <a:ea typeface="思源黑体 CN Bold"/>
              <a:cs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55" name=""/>
        <p:cNvGrpSpPr/>
        <p:nvPr/>
      </p:nvGrpSpPr>
      <p:grpSpPr>
        <a:xfrm>
          <a:off x="0" y="0"/>
          <a:ext cx="0" cy="0"/>
          <a:chOff x="0" y="0"/>
          <a:chExt cx="0" cy="0"/>
        </a:xfrm>
      </p:grpSpPr>
      <p:pic>
        <p:nvPicPr>
          <p:cNvPr id="556" name="图片 24" descr="背景图案&#10;&#10;AI 生成的内容可能不正确。"/>
          <p:cNvPicPr>
            <a:picLocks noChangeAspect="1"/>
          </p:cNvPicPr>
          <p:nvPr/>
        </p:nvPicPr>
        <p:blipFill>
          <a:blip r:embed="rId1"/>
          <a:srcRect t="3868" r="5311" b="5311"/>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557" name="文本框 9"/>
          <p:cNvSpPr txBox="1"/>
          <p:nvPr/>
        </p:nvSpPr>
        <p:spPr>
          <a:xfrm>
            <a:off x="350520" y="3039745"/>
            <a:ext cx="6827520" cy="10147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思源黑体 CN Regular"/>
                <a:ea typeface="思源黑体 CN Regular"/>
                <a:cs typeface="+mn-cs"/>
              </a:defRPr>
            </a:pPr>
            <a:r>
              <a:rPr lang="zh-CN" sz="6000" b="1" i="0" u="none" strike="noStrike">
                <a:solidFill>
                  <a:schemeClr val="tx1">
                    <a:alpha val="100000"/>
                  </a:schemeClr>
                </a:solidFill>
                <a:latin typeface="思源黑体 CN Bold"/>
                <a:ea typeface="思源黑体 CN Bold"/>
                <a:cs typeface="思源黑体 CN Regular"/>
              </a:rPr>
              <a:t>系统架构与实现</a:t>
            </a:r>
            <a:endParaRPr lang="zh-CN" sz="6000" b="1" i="0" u="none" strike="noStrike">
              <a:solidFill>
                <a:schemeClr val="tx1">
                  <a:alpha val="100000"/>
                </a:schemeClr>
              </a:solidFill>
              <a:latin typeface="思源黑体 CN Bold"/>
              <a:ea typeface="思源黑体 CN Bold"/>
              <a:cs typeface="思源黑体 CN Regular"/>
            </a:endParaRPr>
          </a:p>
        </p:txBody>
      </p:sp>
      <p:sp>
        <p:nvSpPr>
          <p:cNvPr id="558" name="文本框 10"/>
          <p:cNvSpPr txBox="1"/>
          <p:nvPr/>
        </p:nvSpPr>
        <p:spPr>
          <a:xfrm>
            <a:off x="283115" y="1861414"/>
            <a:ext cx="3822700" cy="914400"/>
          </a:xfrm>
          <a:prstGeom prst="rect">
            <a:avLst/>
          </a:prstGeom>
          <a:noFill/>
        </p:spPr>
        <p:txBody>
          <a:bodyPr wrap="square" rtlCol="0">
            <a:spAutoFit/>
          </a:bodyPr>
          <a:lstStyle/>
          <a:p>
            <a:r>
              <a:rPr lang="en-US" sz="5400" i="1">
                <a:solidFill>
                  <a:schemeClr val="accent1">
                    <a:alpha val="100000"/>
                  </a:schemeClr>
                </a:solidFill>
                <a:latin typeface="思源黑体 CN Bold"/>
                <a:ea typeface="思源黑体 CN Regular"/>
                <a:cs typeface="+mn-cs"/>
              </a:rPr>
              <a:t>PART-02</a:t>
            </a:r>
            <a:endParaRPr lang="en-US" sz="5400" i="1">
              <a:solidFill>
                <a:schemeClr val="accent1">
                  <a:alpha val="100000"/>
                </a:schemeClr>
              </a:solidFill>
              <a:latin typeface="思源黑体 CN Bold"/>
              <a:ea typeface="思源黑体 CN Regular"/>
              <a:cs typeface="+mn-cs"/>
            </a:endParaRPr>
          </a:p>
        </p:txBody>
      </p:sp>
      <p:cxnSp>
        <p:nvCxnSpPr>
          <p:cNvPr id="559" name="直接连接符 15"/>
          <p:cNvCxnSpPr/>
          <p:nvPr/>
        </p:nvCxnSpPr>
        <p:spPr>
          <a:xfrm>
            <a:off x="442913" y="2874107"/>
            <a:ext cx="5132387" cy="0"/>
          </a:xfrm>
          <a:prstGeom prst="line">
            <a:avLst/>
          </a:prstGeom>
          <a:ln>
            <a:solidFill>
              <a:schemeClr val="accent4"/>
            </a:solidFill>
            <a:tailEnd type="oval" w="lg" len="lg"/>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60" name=""/>
        <p:cNvGrpSpPr/>
        <p:nvPr/>
      </p:nvGrpSpPr>
      <p:grpSpPr>
        <a:xfrm>
          <a:off x="0" y="0"/>
          <a:ext cx="0" cy="0"/>
          <a:chOff x="0" y="0"/>
          <a:chExt cx="0" cy="0"/>
        </a:xfrm>
      </p:grpSpPr>
      <p:pic>
        <p:nvPicPr>
          <p:cNvPr id="561" name="图片 1" descr="背景图案&#10;&#10;AI 生成的内容可能不正确。"/>
          <p:cNvPicPr>
            <a:picLocks noChangeAspect="1"/>
          </p:cNvPicPr>
          <p:nvPr/>
        </p:nvPicPr>
        <p:blipFill>
          <a:blip r:embed="rId1">
            <a:alphaModFix amt="50000"/>
          </a:blip>
          <a:srcRect t="3868" r="35683" b="34442"/>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562" name="直接连接符 3"/>
          <p:cNvCxnSpPr/>
          <p:nvPr/>
        </p:nvCxnSpPr>
        <p:spPr>
          <a:xfrm>
            <a:off x="2146300" y="638907"/>
            <a:ext cx="9602788"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563" name="文本框 2"/>
          <p:cNvSpPr txBox="1"/>
          <p:nvPr/>
        </p:nvSpPr>
        <p:spPr>
          <a:xfrm>
            <a:off x="455613" y="454025"/>
            <a:ext cx="2330450" cy="39370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a:t>
            </a:r>
            <a:r>
              <a:rPr lang="zh-CN" sz="2000" b="1">
                <a:solidFill>
                  <a:schemeClr val="accent1">
                    <a:alpha val="100000"/>
                  </a:schemeClr>
                </a:solidFill>
                <a:latin typeface="思源黑体 CN Bold"/>
                <a:ea typeface="思源黑体 CN Bold"/>
                <a:cs typeface="思源黑体 CN Regular"/>
              </a:rPr>
              <a:t>整体架构说明</a:t>
            </a:r>
            <a:endParaRPr lang="zh-CN" sz="2000" b="1">
              <a:solidFill>
                <a:schemeClr val="accent1">
                  <a:alpha val="100000"/>
                </a:schemeClr>
              </a:solidFill>
              <a:latin typeface="思源黑体 CN Bold"/>
              <a:ea typeface="思源黑体 CN Bold"/>
              <a:cs typeface="思源黑体 CN Regular"/>
            </a:endParaRPr>
          </a:p>
        </p:txBody>
      </p:sp>
      <p:sp>
        <p:nvSpPr>
          <p:cNvPr id="564" name="Freeform 15"/>
          <p:cNvSpPr/>
          <p:nvPr/>
        </p:nvSpPr>
        <p:spPr bwMode="auto">
          <a:xfrm>
            <a:off x="1858542" y="2724025"/>
            <a:ext cx="3937628" cy="887512"/>
          </a:xfrm>
          <a:custGeom>
            <a:avLst/>
            <a:gdLst>
              <a:gd name="T0" fmla="*/ 0 w 2053"/>
              <a:gd name="T1" fmla="*/ 0 h 531"/>
              <a:gd name="T2" fmla="*/ 0 w 2053"/>
              <a:gd name="T3" fmla="*/ 531 h 531"/>
              <a:gd name="T4" fmla="*/ 1893 w 2053"/>
              <a:gd name="T5" fmla="*/ 531 h 531"/>
              <a:gd name="T6" fmla="*/ 2053 w 2053"/>
              <a:gd name="T7" fmla="*/ 273 h 531"/>
              <a:gd name="T8" fmla="*/ 1893 w 2053"/>
              <a:gd name="T9" fmla="*/ 0 h 531"/>
            </a:gdLst>
            <a:ahLst/>
            <a:cxnLst>
              <a:cxn ang="0">
                <a:pos x="T0" y="T1"/>
              </a:cxn>
              <a:cxn ang="0">
                <a:pos x="T2" y="T3"/>
              </a:cxn>
              <a:cxn ang="0">
                <a:pos x="T4" y="T5"/>
              </a:cxn>
              <a:cxn ang="0">
                <a:pos x="T6" y="T7"/>
              </a:cxn>
              <a:cxn ang="0">
                <a:pos x="T8" y="T9"/>
              </a:cxn>
            </a:cxnLst>
            <a:rect l="0" t="0" r="r" b="b"/>
            <a:pathLst>
              <a:path w="2053" h="531">
                <a:moveTo>
                  <a:pt x="0" y="0"/>
                </a:moveTo>
                <a:lnTo>
                  <a:pt x="0" y="531"/>
                </a:lnTo>
                <a:lnTo>
                  <a:pt x="1893" y="531"/>
                </a:lnTo>
                <a:lnTo>
                  <a:pt x="2053" y="273"/>
                </a:lnTo>
                <a:lnTo>
                  <a:pt x="1893" y="0"/>
                </a:lnTo>
              </a:path>
            </a:pathLst>
          </a:custGeom>
          <a:noFill/>
          <a:ln>
            <a:noFill/>
          </a:ln>
        </p:spPr>
        <p:txBody>
          <a:bodyPr vert="horz" wrap="square" lIns="98502" tIns="49250" rIns="98502" bIns="49250" numCol="1" anchor="t" anchorCtr="0" compatLnSpc="1"/>
          <a:lstStyle/>
          <a:p>
            <a:endParaRPr lang="id-ID">
              <a:latin typeface="+mn-ea"/>
            </a:endParaRPr>
          </a:p>
        </p:txBody>
      </p:sp>
      <p:sp>
        <p:nvSpPr>
          <p:cNvPr id="565" name="Freeform 17"/>
          <p:cNvSpPr/>
          <p:nvPr/>
        </p:nvSpPr>
        <p:spPr bwMode="auto">
          <a:xfrm>
            <a:off x="1858542" y="3665023"/>
            <a:ext cx="3937628" cy="805614"/>
          </a:xfrm>
          <a:custGeom>
            <a:avLst/>
            <a:gdLst>
              <a:gd name="T0" fmla="*/ 0 w 2053"/>
              <a:gd name="T1" fmla="*/ 482 h 482"/>
              <a:gd name="T2" fmla="*/ 0 w 2053"/>
              <a:gd name="T3" fmla="*/ 0 h 482"/>
              <a:gd name="T4" fmla="*/ 1893 w 2053"/>
              <a:gd name="T5" fmla="*/ 0 h 482"/>
              <a:gd name="T6" fmla="*/ 2053 w 2053"/>
              <a:gd name="T7" fmla="*/ 241 h 482"/>
              <a:gd name="T8" fmla="*/ 1893 w 2053"/>
              <a:gd name="T9" fmla="*/ 482 h 482"/>
            </a:gdLst>
            <a:ahLst/>
            <a:cxnLst>
              <a:cxn ang="0">
                <a:pos x="T0" y="T1"/>
              </a:cxn>
              <a:cxn ang="0">
                <a:pos x="T2" y="T3"/>
              </a:cxn>
              <a:cxn ang="0">
                <a:pos x="T4" y="T5"/>
              </a:cxn>
              <a:cxn ang="0">
                <a:pos x="T6" y="T7"/>
              </a:cxn>
              <a:cxn ang="0">
                <a:pos x="T8" y="T9"/>
              </a:cxn>
            </a:cxnLst>
            <a:rect l="0" t="0" r="r" b="b"/>
            <a:pathLst>
              <a:path w="2053" h="482">
                <a:moveTo>
                  <a:pt x="0" y="482"/>
                </a:moveTo>
                <a:lnTo>
                  <a:pt x="0" y="0"/>
                </a:lnTo>
                <a:lnTo>
                  <a:pt x="1893" y="0"/>
                </a:lnTo>
                <a:lnTo>
                  <a:pt x="2053" y="241"/>
                </a:lnTo>
                <a:lnTo>
                  <a:pt x="1893" y="482"/>
                </a:lnTo>
              </a:path>
            </a:pathLst>
          </a:custGeom>
          <a:noFill/>
          <a:ln>
            <a:noFill/>
          </a:ln>
        </p:spPr>
        <p:txBody>
          <a:bodyPr vert="horz" wrap="square" lIns="98502" tIns="49250" rIns="98502" bIns="49250" numCol="1" anchor="t" anchorCtr="0" compatLnSpc="1"/>
          <a:lstStyle/>
          <a:p>
            <a:endParaRPr lang="id-ID">
              <a:latin typeface="+mn-ea"/>
            </a:endParaRPr>
          </a:p>
        </p:txBody>
      </p:sp>
      <p:sp>
        <p:nvSpPr>
          <p:cNvPr id="566" name="Freeform 19"/>
          <p:cNvSpPr/>
          <p:nvPr/>
        </p:nvSpPr>
        <p:spPr bwMode="auto">
          <a:xfrm>
            <a:off x="1858542" y="4524122"/>
            <a:ext cx="3937628" cy="725387"/>
          </a:xfrm>
          <a:custGeom>
            <a:avLst/>
            <a:gdLst>
              <a:gd name="T0" fmla="*/ 0 w 2053"/>
              <a:gd name="T1" fmla="*/ 0 h 434"/>
              <a:gd name="T2" fmla="*/ 0 w 2053"/>
              <a:gd name="T3" fmla="*/ 434 h 434"/>
              <a:gd name="T4" fmla="*/ 1893 w 2053"/>
              <a:gd name="T5" fmla="*/ 434 h 434"/>
              <a:gd name="T6" fmla="*/ 2053 w 2053"/>
              <a:gd name="T7" fmla="*/ 225 h 434"/>
              <a:gd name="T8" fmla="*/ 1893 w 2053"/>
              <a:gd name="T9" fmla="*/ 0 h 434"/>
            </a:gdLst>
            <a:ahLst/>
            <a:cxnLst>
              <a:cxn ang="0">
                <a:pos x="T0" y="T1"/>
              </a:cxn>
              <a:cxn ang="0">
                <a:pos x="T2" y="T3"/>
              </a:cxn>
              <a:cxn ang="0">
                <a:pos x="T4" y="T5"/>
              </a:cxn>
              <a:cxn ang="0">
                <a:pos x="T6" y="T7"/>
              </a:cxn>
              <a:cxn ang="0">
                <a:pos x="T8" y="T9"/>
              </a:cxn>
            </a:cxnLst>
            <a:rect l="0" t="0" r="r" b="b"/>
            <a:pathLst>
              <a:path w="2053" h="434">
                <a:moveTo>
                  <a:pt x="0" y="0"/>
                </a:moveTo>
                <a:lnTo>
                  <a:pt x="0" y="434"/>
                </a:lnTo>
                <a:lnTo>
                  <a:pt x="1893" y="434"/>
                </a:lnTo>
                <a:lnTo>
                  <a:pt x="2053" y="225"/>
                </a:lnTo>
                <a:lnTo>
                  <a:pt x="1893" y="0"/>
                </a:lnTo>
              </a:path>
            </a:pathLst>
          </a:custGeom>
          <a:noFill/>
          <a:ln>
            <a:noFill/>
          </a:ln>
        </p:spPr>
        <p:txBody>
          <a:bodyPr vert="horz" wrap="square" lIns="98502" tIns="49250" rIns="98502" bIns="49250" numCol="1" anchor="t" anchorCtr="0" compatLnSpc="1"/>
          <a:lstStyle/>
          <a:p>
            <a:endParaRPr lang="id-ID">
              <a:latin typeface="+mn-ea"/>
            </a:endParaRPr>
          </a:p>
        </p:txBody>
      </p:sp>
      <p:grpSp>
        <p:nvGrpSpPr>
          <p:cNvPr id="567" name="组合 42"/>
          <p:cNvGrpSpPr/>
          <p:nvPr/>
        </p:nvGrpSpPr>
        <p:grpSpPr>
          <a:xfrm>
            <a:off x="0" y="4571238"/>
            <a:ext cx="11822523" cy="1438263"/>
            <a:chOff x="0" y="4586524"/>
            <a:chExt cx="11822523" cy="1438263"/>
          </a:xfrm>
        </p:grpSpPr>
        <p:sp>
          <p:nvSpPr>
            <p:cNvPr id="568" name="矩形 4"/>
            <p:cNvSpPr/>
            <p:nvPr/>
          </p:nvSpPr>
          <p:spPr>
            <a:xfrm>
              <a:off x="3862696" y="5100167"/>
              <a:ext cx="7959827" cy="887507"/>
            </a:xfrm>
            <a:prstGeom prst="rect">
              <a:avLst/>
            </a:prstGeom>
            <a:gradFill flip="none" rotWithShape="1">
              <a:gsLst>
                <a:gs pos="0">
                  <a:schemeClr val="accent2">
                    <a:lumMod val="20000"/>
                    <a:lumOff val="80000"/>
                    <a:alpha val="0"/>
                  </a:schemeClr>
                </a:gs>
                <a:gs pos="100000">
                  <a:schemeClr val="accent2">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Freeform 12"/>
            <p:cNvSpPr/>
            <p:nvPr/>
          </p:nvSpPr>
          <p:spPr bwMode="auto">
            <a:xfrm>
              <a:off x="860102" y="4612663"/>
              <a:ext cx="830489" cy="1366642"/>
            </a:xfrm>
            <a:custGeom>
              <a:avLst/>
              <a:gdLst>
                <a:gd name="T0" fmla="*/ 0 w 433"/>
                <a:gd name="T1" fmla="*/ 273 h 755"/>
                <a:gd name="T2" fmla="*/ 433 w 433"/>
                <a:gd name="T3" fmla="*/ 755 h 755"/>
                <a:gd name="T4" fmla="*/ 433 w 433"/>
                <a:gd name="T5" fmla="*/ 321 h 755"/>
                <a:gd name="T6" fmla="*/ 0 w 433"/>
                <a:gd name="T7" fmla="*/ 0 h 755"/>
                <a:gd name="T8" fmla="*/ 0 w 433"/>
                <a:gd name="T9" fmla="*/ 273 h 755"/>
                <a:gd name="connsiteX0" fmla="*/ 0 w 10000"/>
                <a:gd name="connsiteY0" fmla="*/ 3616 h 10830"/>
                <a:gd name="connsiteX1" fmla="*/ 10000 w 10000"/>
                <a:gd name="connsiteY1" fmla="*/ 10830 h 10830"/>
                <a:gd name="connsiteX2" fmla="*/ 10000 w 10000"/>
                <a:gd name="connsiteY2" fmla="*/ 4252 h 10830"/>
                <a:gd name="connsiteX3" fmla="*/ 0 w 10000"/>
                <a:gd name="connsiteY3" fmla="*/ 0 h 10830"/>
                <a:gd name="connsiteX4" fmla="*/ 0 w 10000"/>
                <a:gd name="connsiteY4" fmla="*/ 3616 h 10830"/>
                <a:gd name="connsiteX0-1" fmla="*/ 0 w 10000"/>
                <a:gd name="connsiteY0-2" fmla="*/ 3616 h 10830"/>
                <a:gd name="connsiteX1-3" fmla="*/ 10000 w 10000"/>
                <a:gd name="connsiteY1-4" fmla="*/ 10830 h 10830"/>
                <a:gd name="connsiteX2-5" fmla="*/ 10000 w 10000"/>
                <a:gd name="connsiteY2-6" fmla="*/ 3799 h 10830"/>
                <a:gd name="connsiteX3-7" fmla="*/ 0 w 10000"/>
                <a:gd name="connsiteY3-8" fmla="*/ 0 h 10830"/>
                <a:gd name="connsiteX4-9" fmla="*/ 0 w 10000"/>
                <a:gd name="connsiteY4-10" fmla="*/ 3616 h 108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830">
                  <a:moveTo>
                    <a:pt x="0" y="3616"/>
                  </a:moveTo>
                  <a:lnTo>
                    <a:pt x="10000" y="10830"/>
                  </a:lnTo>
                  <a:lnTo>
                    <a:pt x="10000" y="3799"/>
                  </a:lnTo>
                  <a:lnTo>
                    <a:pt x="0" y="0"/>
                  </a:lnTo>
                  <a:lnTo>
                    <a:pt x="0" y="3616"/>
                  </a:lnTo>
                  <a:close/>
                </a:path>
              </a:pathLst>
            </a:custGeom>
            <a:solidFill>
              <a:schemeClr val="accent2"/>
            </a:solidFill>
            <a:ln>
              <a:noFill/>
            </a:ln>
          </p:spPr>
          <p:txBody>
            <a:bodyPr vert="horz" wrap="square" lIns="98502" tIns="49250" rIns="98502" bIns="49250" numCol="1" anchor="t" anchorCtr="0" compatLnSpc="1"/>
            <a:lstStyle/>
            <a:p>
              <a:pPr defTabSz="914400"/>
              <a:endParaRPr lang="id-ID" sz="1800" kern="0" dirty="0">
                <a:solidFill>
                  <a:sysClr val="windowText" lastClr="000000"/>
                </a:solidFill>
                <a:latin typeface="思源宋体 CN Medium" panose="02020500000000000000" charset="-122"/>
              </a:endParaRPr>
            </a:p>
          </p:txBody>
        </p:sp>
        <p:sp>
          <p:nvSpPr>
            <p:cNvPr id="570" name="Rectangle 8"/>
            <p:cNvSpPr>
              <a:spLocks noChangeArrowheads="1"/>
            </p:cNvSpPr>
            <p:nvPr/>
          </p:nvSpPr>
          <p:spPr bwMode="auto">
            <a:xfrm>
              <a:off x="0" y="4612661"/>
              <a:ext cx="825771" cy="456293"/>
            </a:xfrm>
            <a:prstGeom prst="rect">
              <a:avLst/>
            </a:prstGeom>
            <a:solidFill>
              <a:schemeClr val="accent2"/>
            </a:solidFill>
            <a:ln>
              <a:noFill/>
            </a:ln>
          </p:spPr>
          <p:txBody>
            <a:bodyPr vert="horz" wrap="square" lIns="98502" tIns="49250" rIns="98502" bIns="49250" numCol="1" anchor="t" anchorCtr="0" compatLnSpc="1"/>
            <a:lstStyle/>
            <a:p>
              <a:pPr defTabSz="914400"/>
              <a:endParaRPr lang="id-ID" sz="1800" kern="0" dirty="0">
                <a:solidFill>
                  <a:sysClr val="windowText" lastClr="000000"/>
                </a:solidFill>
                <a:latin typeface="思源宋体 CN Medium" panose="02020500000000000000" charset="-122"/>
              </a:endParaRPr>
            </a:p>
          </p:txBody>
        </p:sp>
        <p:sp>
          <p:nvSpPr>
            <p:cNvPr id="571" name="Freeform 18"/>
            <p:cNvSpPr/>
            <p:nvPr/>
          </p:nvSpPr>
          <p:spPr bwMode="auto">
            <a:xfrm>
              <a:off x="1729875" y="5101361"/>
              <a:ext cx="2740525" cy="887507"/>
            </a:xfrm>
            <a:custGeom>
              <a:avLst/>
              <a:gdLst>
                <a:gd name="T0" fmla="*/ 0 w 2053"/>
                <a:gd name="T1" fmla="*/ 0 h 434"/>
                <a:gd name="T2" fmla="*/ 0 w 2053"/>
                <a:gd name="T3" fmla="*/ 434 h 434"/>
                <a:gd name="T4" fmla="*/ 1893 w 2053"/>
                <a:gd name="T5" fmla="*/ 434 h 434"/>
                <a:gd name="T6" fmla="*/ 2053 w 2053"/>
                <a:gd name="T7" fmla="*/ 225 h 434"/>
                <a:gd name="T8" fmla="*/ 1893 w 2053"/>
                <a:gd name="T9" fmla="*/ 0 h 434"/>
                <a:gd name="T10" fmla="*/ 0 w 2053"/>
                <a:gd name="T11" fmla="*/ 0 h 434"/>
              </a:gdLst>
              <a:ahLst/>
              <a:cxnLst>
                <a:cxn ang="0">
                  <a:pos x="T0" y="T1"/>
                </a:cxn>
                <a:cxn ang="0">
                  <a:pos x="T2" y="T3"/>
                </a:cxn>
                <a:cxn ang="0">
                  <a:pos x="T4" y="T5"/>
                </a:cxn>
                <a:cxn ang="0">
                  <a:pos x="T6" y="T7"/>
                </a:cxn>
                <a:cxn ang="0">
                  <a:pos x="T8" y="T9"/>
                </a:cxn>
                <a:cxn ang="0">
                  <a:pos x="T10" y="T11"/>
                </a:cxn>
              </a:cxnLst>
              <a:rect l="0" t="0" r="r" b="b"/>
              <a:pathLst>
                <a:path w="2053" h="434">
                  <a:moveTo>
                    <a:pt x="0" y="0"/>
                  </a:moveTo>
                  <a:lnTo>
                    <a:pt x="0" y="434"/>
                  </a:lnTo>
                  <a:lnTo>
                    <a:pt x="1893" y="434"/>
                  </a:lnTo>
                  <a:lnTo>
                    <a:pt x="2053" y="225"/>
                  </a:lnTo>
                  <a:lnTo>
                    <a:pt x="1893" y="0"/>
                  </a:lnTo>
                  <a:lnTo>
                    <a:pt x="0" y="0"/>
                  </a:lnTo>
                  <a:close/>
                </a:path>
              </a:pathLst>
            </a:custGeom>
            <a:solidFill>
              <a:schemeClr val="accent2"/>
            </a:solidFill>
            <a:ln>
              <a:noFill/>
            </a:ln>
          </p:spPr>
          <p:txBody>
            <a:bodyPr vert="horz" wrap="square" lIns="98502" tIns="49250" rIns="98502" bIns="49250" numCol="1" anchor="t" anchorCtr="0" compatLnSpc="1"/>
            <a:lstStyle/>
            <a:p>
              <a:pPr defTabSz="914400"/>
              <a:endParaRPr lang="id-ID" sz="1800" kern="0" dirty="0">
                <a:solidFill>
                  <a:sysClr val="windowText" lastClr="000000"/>
                </a:solidFill>
                <a:latin typeface="思源宋体 CN Medium" panose="02020500000000000000" charset="-122"/>
              </a:endParaRPr>
            </a:p>
          </p:txBody>
        </p:sp>
        <p:sp>
          <p:nvSpPr>
            <p:cNvPr id="572" name="Rectangle 76"/>
            <p:cNvSpPr/>
            <p:nvPr/>
          </p:nvSpPr>
          <p:spPr>
            <a:xfrm>
              <a:off x="5998686" y="5110387"/>
              <a:ext cx="4883150" cy="914400"/>
            </a:xfrm>
            <a:prstGeom prst="rect">
              <a:avLst/>
            </a:prstGeom>
          </p:spPr>
          <p:txBody>
            <a:bodyPr wrap="square" lIns="98502" tIns="49250" rIns="98502" bIns="49250">
              <a:spAutoFit/>
            </a:bodyPr>
            <a:lstStyle/>
            <a:p>
              <a:pPr lvl="0" algn="just">
                <a:lnSpc>
                  <a:spcPct val="150000"/>
                </a:lnSpc>
                <a:defRPr sz="1800">
                  <a:solidFill>
                    <a:schemeClr val="tx1">
                      <a:alpha val="100000"/>
                    </a:schemeClr>
                  </a:solidFill>
                  <a:latin typeface="思源黑体 CN Regular"/>
                  <a:ea typeface="思源黑体 CN Regular"/>
                  <a:cs typeface="+mn-cs"/>
                </a:defRPr>
              </a:pPr>
              <a:r>
                <a:t>重点描述各类组件在实际服务器环境中的</a:t>
              </a:r>
              <a:r>
                <a:rPr b="1"/>
                <a:t>部署方式与资源分配</a:t>
              </a:r>
              <a:endParaRPr b="1"/>
            </a:p>
          </p:txBody>
        </p:sp>
        <p:sp>
          <p:nvSpPr>
            <p:cNvPr id="573" name="Rectangle 112"/>
            <p:cNvSpPr/>
            <p:nvPr/>
          </p:nvSpPr>
          <p:spPr>
            <a:xfrm>
              <a:off x="122142" y="4586524"/>
              <a:ext cx="609297" cy="499571"/>
            </a:xfrm>
            <a:prstGeom prst="rect">
              <a:avLst/>
            </a:prstGeom>
          </p:spPr>
          <p:txBody>
            <a:bodyPr wrap="none" lIns="98502" tIns="49250" rIns="98502" bIns="4925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id-ID" sz="2600" b="1" i="0" u="none" strike="noStrike" kern="0" cap="none" spc="0" normalizeH="0" baseline="0" noProof="0" dirty="0">
                  <a:ln>
                    <a:noFill/>
                  </a:ln>
                  <a:solidFill>
                    <a:srgbClr val="FFFFFF"/>
                  </a:solidFill>
                  <a:effectLst/>
                  <a:uLnTx/>
                  <a:uFillTx/>
                  <a:latin typeface="+mj-ea"/>
                  <a:ea typeface="+mj-ea"/>
                </a:rPr>
                <a:t>04</a:t>
              </a:r>
              <a:endParaRPr kumimoji="0" lang="id-ID" sz="2600" b="1" i="0" u="none" strike="noStrike" kern="0" cap="none" spc="0" normalizeH="0" baseline="0" noProof="0" dirty="0">
                <a:ln>
                  <a:noFill/>
                </a:ln>
                <a:solidFill>
                  <a:srgbClr val="FFFFFF"/>
                </a:solidFill>
                <a:effectLst/>
                <a:uLnTx/>
                <a:uFillTx/>
                <a:latin typeface="+mj-ea"/>
                <a:ea typeface="+mj-ea"/>
              </a:endParaRPr>
            </a:p>
          </p:txBody>
        </p:sp>
        <p:sp>
          <p:nvSpPr>
            <p:cNvPr id="574" name="Rectangle 63"/>
            <p:cNvSpPr/>
            <p:nvPr/>
          </p:nvSpPr>
          <p:spPr>
            <a:xfrm>
              <a:off x="2120889" y="5351796"/>
              <a:ext cx="1206500" cy="400050"/>
            </a:xfrm>
            <a:prstGeom prst="rect">
              <a:avLst/>
            </a:prstGeom>
          </p:spPr>
          <p:txBody>
            <a:bodyPr wrap="none" lIns="98502" tIns="49250" rIns="98502" bIns="49250">
              <a:spAutoFit/>
            </a:bodyPr>
            <a:lstStyle/>
            <a:p>
              <a:pPr lvl="0">
                <a:defRPr sz="1800">
                  <a:solidFill>
                    <a:schemeClr val="tx1">
                      <a:alpha val="100000"/>
                    </a:schemeClr>
                  </a:solidFill>
                  <a:latin typeface="思源黑体 CN Regular"/>
                  <a:ea typeface="思源黑体 CN Regular"/>
                  <a:cs typeface="+mn-cs"/>
                </a:defRPr>
              </a:pPr>
              <a:r>
                <a:rPr lang="zh-CN" sz="2000">
                  <a:solidFill>
                    <a:srgbClr val="FFFFFF">
                      <a:alpha val="100000"/>
                    </a:srgbClr>
                  </a:solidFill>
                  <a:latin typeface="思源黑体 CN Bold"/>
                  <a:ea typeface="思源黑体 CN Bold"/>
                  <a:cs typeface="+mn-cs"/>
                </a:rPr>
                <a:t>部署架构</a:t>
              </a:r>
              <a:endParaRPr lang="zh-CN" sz="2000">
                <a:solidFill>
                  <a:srgbClr val="FFFFFF">
                    <a:alpha val="100000"/>
                  </a:srgbClr>
                </a:solidFill>
                <a:latin typeface="思源黑体 CN Bold"/>
                <a:ea typeface="思源黑体 CN Bold"/>
                <a:cs typeface="+mn-cs"/>
              </a:endParaRPr>
            </a:p>
          </p:txBody>
        </p:sp>
        <p:pic>
          <p:nvPicPr>
            <p:cNvPr id="575" name="图形 3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22581" y="5327812"/>
              <a:ext cx="482223" cy="434435"/>
            </a:xfrm>
            <a:prstGeom prst="rect">
              <a:avLst/>
            </a:prstGeom>
          </p:spPr>
        </p:pic>
      </p:grpSp>
      <p:grpSp>
        <p:nvGrpSpPr>
          <p:cNvPr id="576" name="组合 41"/>
          <p:cNvGrpSpPr/>
          <p:nvPr/>
        </p:nvGrpSpPr>
        <p:grpSpPr>
          <a:xfrm>
            <a:off x="0" y="3748050"/>
            <a:ext cx="11820525" cy="1057359"/>
            <a:chOff x="0" y="3831657"/>
            <a:chExt cx="11820525" cy="1057360"/>
          </a:xfrm>
        </p:grpSpPr>
        <p:sp>
          <p:nvSpPr>
            <p:cNvPr id="577" name="矩形 5"/>
            <p:cNvSpPr/>
            <p:nvPr/>
          </p:nvSpPr>
          <p:spPr>
            <a:xfrm>
              <a:off x="3860698" y="3967939"/>
              <a:ext cx="7959827" cy="887507"/>
            </a:xfrm>
            <a:prstGeom prst="rect">
              <a:avLst/>
            </a:prstGeom>
            <a:gradFill flip="none" rotWithShape="1">
              <a:gsLst>
                <a:gs pos="0">
                  <a:schemeClr val="accent1">
                    <a:lumMod val="20000"/>
                    <a:lumOff val="80000"/>
                    <a:alpha val="0"/>
                  </a:schemeClr>
                </a:gs>
                <a:gs pos="100000">
                  <a:schemeClr val="accent1">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Freeform 11"/>
            <p:cNvSpPr/>
            <p:nvPr/>
          </p:nvSpPr>
          <p:spPr bwMode="auto">
            <a:xfrm>
              <a:off x="860102" y="3857220"/>
              <a:ext cx="830489" cy="994481"/>
            </a:xfrm>
            <a:custGeom>
              <a:avLst/>
              <a:gdLst>
                <a:gd name="T0" fmla="*/ 0 w 433"/>
                <a:gd name="T1" fmla="*/ 274 h 595"/>
                <a:gd name="T2" fmla="*/ 433 w 433"/>
                <a:gd name="T3" fmla="*/ 595 h 595"/>
                <a:gd name="T4" fmla="*/ 433 w 433"/>
                <a:gd name="T5" fmla="*/ 113 h 595"/>
                <a:gd name="T6" fmla="*/ 0 w 433"/>
                <a:gd name="T7" fmla="*/ 0 h 595"/>
                <a:gd name="T8" fmla="*/ 0 w 433"/>
                <a:gd name="T9" fmla="*/ 274 h 595"/>
                <a:gd name="connsiteX0" fmla="*/ 0 w 10000"/>
                <a:gd name="connsiteY0" fmla="*/ 4605 h 10000"/>
                <a:gd name="connsiteX1" fmla="*/ 10000 w 10000"/>
                <a:gd name="connsiteY1" fmla="*/ 10000 h 10000"/>
                <a:gd name="connsiteX2" fmla="*/ 9885 w 10000"/>
                <a:gd name="connsiteY2" fmla="*/ 1133 h 10000"/>
                <a:gd name="connsiteX3" fmla="*/ 0 w 10000"/>
                <a:gd name="connsiteY3" fmla="*/ 0 h 10000"/>
                <a:gd name="connsiteX4" fmla="*/ 0 w 10000"/>
                <a:gd name="connsiteY4" fmla="*/ 4605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4605"/>
                  </a:moveTo>
                  <a:lnTo>
                    <a:pt x="10000" y="10000"/>
                  </a:lnTo>
                  <a:cubicBezTo>
                    <a:pt x="9962" y="7044"/>
                    <a:pt x="9923" y="4089"/>
                    <a:pt x="9885" y="1133"/>
                  </a:cubicBezTo>
                  <a:lnTo>
                    <a:pt x="0" y="0"/>
                  </a:lnTo>
                  <a:lnTo>
                    <a:pt x="0" y="4605"/>
                  </a:lnTo>
                  <a:close/>
                </a:path>
              </a:pathLst>
            </a:custGeom>
            <a:solidFill>
              <a:schemeClr val="accent1"/>
            </a:solidFill>
            <a:ln>
              <a:noFill/>
            </a:ln>
          </p:spPr>
          <p:txBody>
            <a:bodyPr vert="horz" wrap="square" lIns="98502" tIns="49250" rIns="98502" bIns="4925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思源宋体 CN Medium" panose="02020500000000000000" charset="-122"/>
              </a:endParaRPr>
            </a:p>
          </p:txBody>
        </p:sp>
        <p:sp>
          <p:nvSpPr>
            <p:cNvPr id="579" name="Rectangle 7"/>
            <p:cNvSpPr>
              <a:spLocks noChangeArrowheads="1"/>
            </p:cNvSpPr>
            <p:nvPr/>
          </p:nvSpPr>
          <p:spPr bwMode="auto">
            <a:xfrm>
              <a:off x="0" y="3857220"/>
              <a:ext cx="825771" cy="457962"/>
            </a:xfrm>
            <a:prstGeom prst="rect">
              <a:avLst/>
            </a:prstGeom>
            <a:solidFill>
              <a:schemeClr val="accent1"/>
            </a:solidFill>
            <a:ln>
              <a:noFill/>
            </a:ln>
          </p:spPr>
          <p:txBody>
            <a:bodyPr vert="horz" wrap="square" lIns="98502" tIns="49250" rIns="98502" bIns="4925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思源宋体 CN Medium" panose="02020500000000000000" charset="-122"/>
              </a:endParaRPr>
            </a:p>
          </p:txBody>
        </p:sp>
        <p:sp>
          <p:nvSpPr>
            <p:cNvPr id="580" name="Freeform 16"/>
            <p:cNvSpPr/>
            <p:nvPr/>
          </p:nvSpPr>
          <p:spPr bwMode="auto">
            <a:xfrm>
              <a:off x="1729875" y="3969138"/>
              <a:ext cx="2740525" cy="887508"/>
            </a:xfrm>
            <a:custGeom>
              <a:avLst/>
              <a:gdLst>
                <a:gd name="T0" fmla="*/ 0 w 2053"/>
                <a:gd name="T1" fmla="*/ 482 h 482"/>
                <a:gd name="T2" fmla="*/ 0 w 2053"/>
                <a:gd name="T3" fmla="*/ 0 h 482"/>
                <a:gd name="T4" fmla="*/ 1893 w 2053"/>
                <a:gd name="T5" fmla="*/ 0 h 482"/>
                <a:gd name="T6" fmla="*/ 2053 w 2053"/>
                <a:gd name="T7" fmla="*/ 241 h 482"/>
                <a:gd name="T8" fmla="*/ 1893 w 2053"/>
                <a:gd name="T9" fmla="*/ 482 h 482"/>
                <a:gd name="T10" fmla="*/ 0 w 2053"/>
                <a:gd name="T11" fmla="*/ 482 h 482"/>
              </a:gdLst>
              <a:ahLst/>
              <a:cxnLst>
                <a:cxn ang="0">
                  <a:pos x="T0" y="T1"/>
                </a:cxn>
                <a:cxn ang="0">
                  <a:pos x="T2" y="T3"/>
                </a:cxn>
                <a:cxn ang="0">
                  <a:pos x="T4" y="T5"/>
                </a:cxn>
                <a:cxn ang="0">
                  <a:pos x="T6" y="T7"/>
                </a:cxn>
                <a:cxn ang="0">
                  <a:pos x="T8" y="T9"/>
                </a:cxn>
                <a:cxn ang="0">
                  <a:pos x="T10" y="T11"/>
                </a:cxn>
              </a:cxnLst>
              <a:rect l="0" t="0" r="r" b="b"/>
              <a:pathLst>
                <a:path w="2053" h="482">
                  <a:moveTo>
                    <a:pt x="0" y="482"/>
                  </a:moveTo>
                  <a:lnTo>
                    <a:pt x="0" y="0"/>
                  </a:lnTo>
                  <a:lnTo>
                    <a:pt x="1893" y="0"/>
                  </a:lnTo>
                  <a:lnTo>
                    <a:pt x="2053" y="241"/>
                  </a:lnTo>
                  <a:lnTo>
                    <a:pt x="1893" y="482"/>
                  </a:lnTo>
                  <a:lnTo>
                    <a:pt x="0" y="482"/>
                  </a:lnTo>
                  <a:close/>
                </a:path>
              </a:pathLst>
            </a:custGeom>
            <a:solidFill>
              <a:schemeClr val="accent1"/>
            </a:solidFill>
            <a:ln>
              <a:noFill/>
            </a:ln>
          </p:spPr>
          <p:txBody>
            <a:bodyPr vert="horz" wrap="square" lIns="98502" tIns="49250" rIns="98502" bIns="4925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思源宋体 CN Medium" panose="02020500000000000000" charset="-122"/>
              </a:endParaRPr>
            </a:p>
          </p:txBody>
        </p:sp>
        <p:sp>
          <p:nvSpPr>
            <p:cNvPr id="581" name="Rectangle 72"/>
            <p:cNvSpPr/>
            <p:nvPr/>
          </p:nvSpPr>
          <p:spPr>
            <a:xfrm>
              <a:off x="5682978" y="3974617"/>
              <a:ext cx="6066111" cy="914401"/>
            </a:xfrm>
            <a:prstGeom prst="rect">
              <a:avLst/>
            </a:prstGeom>
          </p:spPr>
          <p:txBody>
            <a:bodyPr wrap="square" lIns="98502" tIns="49250" rIns="98502" bIns="49250">
              <a:spAutoFit/>
            </a:bodyPr>
            <a:lstStyle/>
            <a:p>
              <a:pPr algn="just">
                <a:lnSpc>
                  <a:spcPct val="150000"/>
                </a:lnSpc>
                <a:defRPr sz="1800">
                  <a:solidFill>
                    <a:schemeClr val="tx1">
                      <a:alpha val="100000"/>
                    </a:schemeClr>
                  </a:solidFill>
                  <a:latin typeface="思源黑体 CN Regular"/>
                  <a:ea typeface="思源黑体 CN Regular"/>
                  <a:cs typeface="+mn-cs"/>
                </a:defRPr>
              </a:pPr>
              <a:r>
                <a:t>聚焦于回测任务从提交、执行到结果生成与通知的</a:t>
              </a:r>
              <a:r>
                <a:rPr b="1"/>
                <a:t>核心业务链路</a:t>
              </a:r>
              <a:r>
                <a:t>，重点体现系统围绕消息队列构建的</a:t>
              </a:r>
              <a:r>
                <a:rPr b="1"/>
                <a:t>事件驱动</a:t>
              </a:r>
              <a:r>
                <a:t>模式</a:t>
              </a:r>
            </a:p>
          </p:txBody>
        </p:sp>
        <p:sp>
          <p:nvSpPr>
            <p:cNvPr id="582" name="Rectangle 111"/>
            <p:cNvSpPr/>
            <p:nvPr/>
          </p:nvSpPr>
          <p:spPr>
            <a:xfrm>
              <a:off x="122993" y="3831657"/>
              <a:ext cx="609297" cy="499571"/>
            </a:xfrm>
            <a:prstGeom prst="rect">
              <a:avLst/>
            </a:prstGeom>
          </p:spPr>
          <p:txBody>
            <a:bodyPr wrap="none" lIns="98502" tIns="49250" rIns="98502" bIns="4925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id-ID" sz="2600" b="1" i="0" u="none" strike="noStrike" kern="0" cap="none" spc="0" normalizeH="0" baseline="0" noProof="0" dirty="0">
                  <a:ln>
                    <a:noFill/>
                  </a:ln>
                  <a:solidFill>
                    <a:srgbClr val="FFFFFF"/>
                  </a:solidFill>
                  <a:effectLst/>
                  <a:uLnTx/>
                  <a:uFillTx/>
                  <a:latin typeface="+mj-ea"/>
                  <a:ea typeface="+mj-ea"/>
                </a:rPr>
                <a:t>03</a:t>
              </a:r>
              <a:endParaRPr kumimoji="0" lang="id-ID" sz="2600" b="1" i="0" u="none" strike="noStrike" kern="0" cap="none" spc="0" normalizeH="0" baseline="0" noProof="0" dirty="0">
                <a:ln>
                  <a:noFill/>
                </a:ln>
                <a:solidFill>
                  <a:srgbClr val="FFFFFF"/>
                </a:solidFill>
                <a:effectLst/>
                <a:uLnTx/>
                <a:uFillTx/>
                <a:latin typeface="+mj-ea"/>
                <a:ea typeface="+mj-ea"/>
              </a:endParaRPr>
            </a:p>
          </p:txBody>
        </p:sp>
        <p:sp>
          <p:nvSpPr>
            <p:cNvPr id="583" name="Rectangle 63"/>
            <p:cNvSpPr/>
            <p:nvPr/>
          </p:nvSpPr>
          <p:spPr>
            <a:xfrm>
              <a:off x="2111057" y="4211572"/>
              <a:ext cx="1206500" cy="393700"/>
            </a:xfrm>
            <a:prstGeom prst="rect">
              <a:avLst/>
            </a:prstGeom>
          </p:spPr>
          <p:txBody>
            <a:bodyPr wrap="none" lIns="98502" tIns="49250" rIns="98502" bIns="49250">
              <a:spAutoFit/>
            </a:bodyPr>
            <a:lstStyle/>
            <a:p>
              <a:pPr lvl="0">
                <a:defRPr sz="1800">
                  <a:solidFill>
                    <a:schemeClr val="tx1">
                      <a:alpha val="100000"/>
                    </a:schemeClr>
                  </a:solidFill>
                  <a:latin typeface="思源黑体 CN Regular"/>
                  <a:ea typeface="思源黑体 CN Regular"/>
                  <a:cs typeface="+mn-cs"/>
                </a:defRPr>
              </a:pPr>
              <a:r>
                <a:rPr lang="zh-CN" sz="2000">
                  <a:solidFill>
                    <a:srgbClr val="FFFFFF">
                      <a:alpha val="100000"/>
                    </a:srgbClr>
                  </a:solidFill>
                  <a:latin typeface="思源黑体 CN Bold"/>
                  <a:ea typeface="思源黑体 CN Bold"/>
                  <a:cs typeface="+mn-cs"/>
                </a:rPr>
                <a:t>逻辑架构</a:t>
              </a:r>
              <a:endParaRPr lang="zh-CN" sz="2000">
                <a:solidFill>
                  <a:srgbClr val="FFFFFF">
                    <a:alpha val="100000"/>
                  </a:srgbClr>
                </a:solidFill>
                <a:latin typeface="思源黑体 CN Bold"/>
                <a:ea typeface="思源黑体 CN Bold"/>
                <a:cs typeface="+mn-cs"/>
              </a:endParaRPr>
            </a:p>
          </p:txBody>
        </p:sp>
        <p:pic>
          <p:nvPicPr>
            <p:cNvPr id="584" name="图形 3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6444" y="4206594"/>
              <a:ext cx="459307" cy="459307"/>
            </a:xfrm>
            <a:prstGeom prst="rect">
              <a:avLst/>
            </a:prstGeom>
          </p:spPr>
        </p:pic>
      </p:grpSp>
      <p:grpSp>
        <p:nvGrpSpPr>
          <p:cNvPr id="585" name="组合 40"/>
          <p:cNvGrpSpPr/>
          <p:nvPr/>
        </p:nvGrpSpPr>
        <p:grpSpPr>
          <a:xfrm>
            <a:off x="0" y="2690291"/>
            <a:ext cx="11820525" cy="901423"/>
            <a:chOff x="0" y="2822999"/>
            <a:chExt cx="11820525" cy="901423"/>
          </a:xfrm>
        </p:grpSpPr>
        <p:sp>
          <p:nvSpPr>
            <p:cNvPr id="586" name="矩形 6"/>
            <p:cNvSpPr/>
            <p:nvPr/>
          </p:nvSpPr>
          <p:spPr>
            <a:xfrm>
              <a:off x="3860698" y="2836914"/>
              <a:ext cx="7959827" cy="887507"/>
            </a:xfrm>
            <a:prstGeom prst="rect">
              <a:avLst/>
            </a:prstGeom>
            <a:gradFill flip="none" rotWithShape="1">
              <a:gsLst>
                <a:gs pos="0">
                  <a:schemeClr val="accent2">
                    <a:lumMod val="20000"/>
                    <a:lumOff val="80000"/>
                    <a:alpha val="0"/>
                  </a:schemeClr>
                </a:gs>
                <a:gs pos="100000">
                  <a:schemeClr val="accent2">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Freeform 10"/>
            <p:cNvSpPr/>
            <p:nvPr/>
          </p:nvSpPr>
          <p:spPr bwMode="auto">
            <a:xfrm>
              <a:off x="860102" y="2822999"/>
              <a:ext cx="830489" cy="887512"/>
            </a:xfrm>
            <a:custGeom>
              <a:avLst/>
              <a:gdLst>
                <a:gd name="T0" fmla="*/ 0 w 433"/>
                <a:gd name="T1" fmla="*/ 418 h 531"/>
                <a:gd name="T2" fmla="*/ 433 w 433"/>
                <a:gd name="T3" fmla="*/ 531 h 531"/>
                <a:gd name="T4" fmla="*/ 433 w 433"/>
                <a:gd name="T5" fmla="*/ 0 h 531"/>
                <a:gd name="T6" fmla="*/ 0 w 433"/>
                <a:gd name="T7" fmla="*/ 145 h 531"/>
                <a:gd name="T8" fmla="*/ 0 w 433"/>
                <a:gd name="T9" fmla="*/ 418 h 531"/>
              </a:gdLst>
              <a:ahLst/>
              <a:cxnLst>
                <a:cxn ang="0">
                  <a:pos x="T0" y="T1"/>
                </a:cxn>
                <a:cxn ang="0">
                  <a:pos x="T2" y="T3"/>
                </a:cxn>
                <a:cxn ang="0">
                  <a:pos x="T4" y="T5"/>
                </a:cxn>
                <a:cxn ang="0">
                  <a:pos x="T6" y="T7"/>
                </a:cxn>
                <a:cxn ang="0">
                  <a:pos x="T8" y="T9"/>
                </a:cxn>
              </a:cxnLst>
              <a:rect l="0" t="0" r="r" b="b"/>
              <a:pathLst>
                <a:path w="433" h="531">
                  <a:moveTo>
                    <a:pt x="0" y="418"/>
                  </a:moveTo>
                  <a:lnTo>
                    <a:pt x="433" y="531"/>
                  </a:lnTo>
                  <a:lnTo>
                    <a:pt x="433" y="0"/>
                  </a:lnTo>
                  <a:lnTo>
                    <a:pt x="0" y="145"/>
                  </a:lnTo>
                  <a:lnTo>
                    <a:pt x="0" y="418"/>
                  </a:lnTo>
                  <a:close/>
                </a:path>
              </a:pathLst>
            </a:custGeom>
            <a:solidFill>
              <a:schemeClr val="accent2"/>
            </a:solidFill>
            <a:ln>
              <a:noFill/>
            </a:ln>
          </p:spPr>
          <p:txBody>
            <a:bodyPr vert="horz" wrap="square" lIns="98502" tIns="49250" rIns="98502" bIns="4925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思源宋体 CN Medium" panose="02020500000000000000" charset="-122"/>
              </a:endParaRPr>
            </a:p>
          </p:txBody>
        </p:sp>
        <p:sp>
          <p:nvSpPr>
            <p:cNvPr id="588" name="Rectangle 6"/>
            <p:cNvSpPr>
              <a:spLocks noChangeArrowheads="1"/>
            </p:cNvSpPr>
            <p:nvPr/>
          </p:nvSpPr>
          <p:spPr bwMode="auto">
            <a:xfrm>
              <a:off x="0" y="3065353"/>
              <a:ext cx="825771" cy="456293"/>
            </a:xfrm>
            <a:prstGeom prst="rect">
              <a:avLst/>
            </a:prstGeom>
            <a:solidFill>
              <a:schemeClr val="accent2"/>
            </a:solidFill>
            <a:ln>
              <a:noFill/>
            </a:ln>
          </p:spPr>
          <p:txBody>
            <a:bodyPr vert="horz" wrap="square" lIns="98502" tIns="49250" rIns="98502" bIns="4925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思源宋体 CN Medium" panose="02020500000000000000" charset="-122"/>
              </a:endParaRPr>
            </a:p>
          </p:txBody>
        </p:sp>
        <p:sp>
          <p:nvSpPr>
            <p:cNvPr id="589" name="Freeform 14"/>
            <p:cNvSpPr/>
            <p:nvPr/>
          </p:nvSpPr>
          <p:spPr bwMode="auto">
            <a:xfrm>
              <a:off x="1729875" y="2836914"/>
              <a:ext cx="2740525" cy="887508"/>
            </a:xfrm>
            <a:custGeom>
              <a:avLst/>
              <a:gdLst>
                <a:gd name="T0" fmla="*/ 0 w 2053"/>
                <a:gd name="T1" fmla="*/ 0 h 531"/>
                <a:gd name="T2" fmla="*/ 0 w 2053"/>
                <a:gd name="T3" fmla="*/ 531 h 531"/>
                <a:gd name="T4" fmla="*/ 1893 w 2053"/>
                <a:gd name="T5" fmla="*/ 531 h 531"/>
                <a:gd name="T6" fmla="*/ 2053 w 2053"/>
                <a:gd name="T7" fmla="*/ 273 h 531"/>
                <a:gd name="T8" fmla="*/ 1893 w 2053"/>
                <a:gd name="T9" fmla="*/ 0 h 531"/>
                <a:gd name="T10" fmla="*/ 0 w 2053"/>
                <a:gd name="T11" fmla="*/ 0 h 531"/>
              </a:gdLst>
              <a:ahLst/>
              <a:cxnLst>
                <a:cxn ang="0">
                  <a:pos x="T0" y="T1"/>
                </a:cxn>
                <a:cxn ang="0">
                  <a:pos x="T2" y="T3"/>
                </a:cxn>
                <a:cxn ang="0">
                  <a:pos x="T4" y="T5"/>
                </a:cxn>
                <a:cxn ang="0">
                  <a:pos x="T6" y="T7"/>
                </a:cxn>
                <a:cxn ang="0">
                  <a:pos x="T8" y="T9"/>
                </a:cxn>
                <a:cxn ang="0">
                  <a:pos x="T10" y="T11"/>
                </a:cxn>
              </a:cxnLst>
              <a:rect l="0" t="0" r="r" b="b"/>
              <a:pathLst>
                <a:path w="2053" h="531">
                  <a:moveTo>
                    <a:pt x="0" y="0"/>
                  </a:moveTo>
                  <a:lnTo>
                    <a:pt x="0" y="531"/>
                  </a:lnTo>
                  <a:lnTo>
                    <a:pt x="1893" y="531"/>
                  </a:lnTo>
                  <a:lnTo>
                    <a:pt x="2053" y="273"/>
                  </a:lnTo>
                  <a:lnTo>
                    <a:pt x="1893" y="0"/>
                  </a:lnTo>
                  <a:lnTo>
                    <a:pt x="0" y="0"/>
                  </a:lnTo>
                  <a:close/>
                </a:path>
              </a:pathLst>
            </a:custGeom>
            <a:solidFill>
              <a:schemeClr val="accent2"/>
            </a:solidFill>
            <a:ln>
              <a:noFill/>
            </a:ln>
          </p:spPr>
          <p:txBody>
            <a:bodyPr vert="horz" wrap="square" lIns="98502" tIns="49250" rIns="98502" bIns="4925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思源宋体 CN Medium" panose="02020500000000000000" charset="-122"/>
              </a:endParaRPr>
            </a:p>
          </p:txBody>
        </p:sp>
        <p:sp>
          <p:nvSpPr>
            <p:cNvPr id="590" name="Rectangle 68"/>
            <p:cNvSpPr/>
            <p:nvPr/>
          </p:nvSpPr>
          <p:spPr>
            <a:xfrm>
              <a:off x="5998845" y="2980479"/>
              <a:ext cx="5755005" cy="513080"/>
            </a:xfrm>
            <a:prstGeom prst="rect">
              <a:avLst/>
            </a:prstGeom>
          </p:spPr>
          <p:txBody>
            <a:bodyPr wrap="square" lIns="98502" tIns="49250" rIns="98502" bIns="49250">
              <a:spAutoFit/>
            </a:bodyPr>
            <a:lstStyle/>
            <a:p>
              <a:pPr lvl="0">
                <a:lnSpc>
                  <a:spcPct val="150000"/>
                </a:lnSpc>
                <a:defRPr sz="1800">
                  <a:solidFill>
                    <a:schemeClr val="tx1">
                      <a:alpha val="100000"/>
                    </a:schemeClr>
                  </a:solidFill>
                  <a:latin typeface="思源黑体 CN Regular"/>
                  <a:ea typeface="思源黑体 CN Regular"/>
                  <a:cs typeface="+mn-cs"/>
                </a:defRPr>
              </a:pPr>
              <a:r>
                <a:t>侧重展示系统中所使用的</a:t>
              </a:r>
              <a:r>
                <a:rPr b="1"/>
                <a:t>核心技术组件</a:t>
              </a:r>
              <a:r>
                <a:t>及其关系</a:t>
              </a:r>
            </a:p>
          </p:txBody>
        </p:sp>
        <p:sp>
          <p:nvSpPr>
            <p:cNvPr id="591" name="Rectangle 110"/>
            <p:cNvSpPr/>
            <p:nvPr/>
          </p:nvSpPr>
          <p:spPr>
            <a:xfrm>
              <a:off x="121290" y="3057458"/>
              <a:ext cx="609297" cy="499571"/>
            </a:xfrm>
            <a:prstGeom prst="rect">
              <a:avLst/>
            </a:prstGeom>
          </p:spPr>
          <p:txBody>
            <a:bodyPr wrap="none" lIns="98502" tIns="49250" rIns="98502" bIns="4925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id-ID" sz="2600" b="1" i="0" u="none" strike="noStrike" kern="0" cap="none" spc="0" normalizeH="0" baseline="0" noProof="0" dirty="0">
                  <a:ln>
                    <a:noFill/>
                  </a:ln>
                  <a:solidFill>
                    <a:srgbClr val="FFFFFF"/>
                  </a:solidFill>
                  <a:effectLst/>
                  <a:uLnTx/>
                  <a:uFillTx/>
                  <a:latin typeface="+mj-ea"/>
                  <a:ea typeface="+mj-ea"/>
                </a:rPr>
                <a:t>02</a:t>
              </a:r>
              <a:endParaRPr kumimoji="0" lang="id-ID" sz="2600" b="1" i="0" u="none" strike="noStrike" kern="0" cap="none" spc="0" normalizeH="0" baseline="0" noProof="0" dirty="0">
                <a:ln>
                  <a:noFill/>
                </a:ln>
                <a:solidFill>
                  <a:srgbClr val="FFFFFF"/>
                </a:solidFill>
                <a:effectLst/>
                <a:uLnTx/>
                <a:uFillTx/>
                <a:latin typeface="+mj-ea"/>
                <a:ea typeface="+mj-ea"/>
              </a:endParaRPr>
            </a:p>
          </p:txBody>
        </p:sp>
        <p:sp>
          <p:nvSpPr>
            <p:cNvPr id="592" name="Rectangle 63"/>
            <p:cNvSpPr/>
            <p:nvPr/>
          </p:nvSpPr>
          <p:spPr>
            <a:xfrm>
              <a:off x="2061058" y="3106480"/>
              <a:ext cx="1206500" cy="393700"/>
            </a:xfrm>
            <a:prstGeom prst="rect">
              <a:avLst/>
            </a:prstGeom>
          </p:spPr>
          <p:txBody>
            <a:bodyPr wrap="none" lIns="98502" tIns="49250" rIns="98502" bIns="49250">
              <a:spAutoFit/>
            </a:bodyPr>
            <a:lstStyle/>
            <a:p>
              <a:pPr lvl="0">
                <a:defRPr sz="1800">
                  <a:solidFill>
                    <a:schemeClr val="tx1">
                      <a:alpha val="100000"/>
                    </a:schemeClr>
                  </a:solidFill>
                  <a:latin typeface="思源黑体 CN Regular"/>
                  <a:ea typeface="思源黑体 CN Regular"/>
                  <a:cs typeface="+mn-cs"/>
                </a:defRPr>
              </a:pPr>
              <a:r>
                <a:rPr lang="zh-CN" sz="2000">
                  <a:solidFill>
                    <a:srgbClr val="FFFFFF">
                      <a:alpha val="100000"/>
                    </a:srgbClr>
                  </a:solidFill>
                  <a:latin typeface="思源黑体 CN Bold"/>
                  <a:ea typeface="思源黑体 CN Bold"/>
                  <a:cs typeface="+mn-cs"/>
                </a:rPr>
                <a:t>技术架构</a:t>
              </a:r>
              <a:endParaRPr lang="zh-CN" sz="2000">
                <a:solidFill>
                  <a:srgbClr val="FFFFFF">
                    <a:alpha val="100000"/>
                  </a:srgbClr>
                </a:solidFill>
                <a:latin typeface="思源黑体 CN Bold"/>
                <a:ea typeface="思源黑体 CN Bold"/>
                <a:cs typeface="+mn-cs"/>
              </a:endParaRPr>
            </a:p>
          </p:txBody>
        </p:sp>
        <p:pic>
          <p:nvPicPr>
            <p:cNvPr id="593" name="图形 37"/>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5050558" y="3056705"/>
              <a:ext cx="494126" cy="494126"/>
            </a:xfrm>
            <a:prstGeom prst="rect">
              <a:avLst/>
            </a:prstGeom>
          </p:spPr>
        </p:pic>
      </p:grpSp>
      <p:grpSp>
        <p:nvGrpSpPr>
          <p:cNvPr id="594" name="组合 39"/>
          <p:cNvGrpSpPr/>
          <p:nvPr/>
        </p:nvGrpSpPr>
        <p:grpSpPr>
          <a:xfrm>
            <a:off x="0" y="1465663"/>
            <a:ext cx="11818527" cy="1164151"/>
            <a:chOff x="0" y="1704686"/>
            <a:chExt cx="11818527" cy="1164151"/>
          </a:xfrm>
        </p:grpSpPr>
        <p:sp>
          <p:nvSpPr>
            <p:cNvPr id="595" name="矩形 7"/>
            <p:cNvSpPr/>
            <p:nvPr/>
          </p:nvSpPr>
          <p:spPr>
            <a:xfrm>
              <a:off x="3858700" y="1704686"/>
              <a:ext cx="7959827" cy="887507"/>
            </a:xfrm>
            <a:prstGeom prst="rect">
              <a:avLst/>
            </a:prstGeom>
            <a:gradFill flip="none" rotWithShape="1">
              <a:gsLst>
                <a:gs pos="0">
                  <a:schemeClr val="accent1">
                    <a:lumMod val="20000"/>
                    <a:lumOff val="80000"/>
                    <a:alpha val="0"/>
                  </a:schemeClr>
                </a:gs>
                <a:gs pos="100000">
                  <a:schemeClr val="accent1">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Freeform 9"/>
            <p:cNvSpPr/>
            <p:nvPr/>
          </p:nvSpPr>
          <p:spPr bwMode="auto">
            <a:xfrm>
              <a:off x="860102" y="1730086"/>
              <a:ext cx="830489" cy="1129863"/>
            </a:xfrm>
            <a:custGeom>
              <a:avLst/>
              <a:gdLst>
                <a:gd name="T0" fmla="*/ 0 w 433"/>
                <a:gd name="T1" fmla="*/ 595 h 595"/>
                <a:gd name="T2" fmla="*/ 433 w 433"/>
                <a:gd name="T3" fmla="*/ 450 h 595"/>
                <a:gd name="T4" fmla="*/ 433 w 433"/>
                <a:gd name="T5" fmla="*/ 0 h 595"/>
                <a:gd name="T6" fmla="*/ 0 w 433"/>
                <a:gd name="T7" fmla="*/ 321 h 595"/>
                <a:gd name="T8" fmla="*/ 0 w 433"/>
                <a:gd name="T9" fmla="*/ 595 h 595"/>
              </a:gdLst>
              <a:ahLst/>
              <a:cxnLst>
                <a:cxn ang="0">
                  <a:pos x="T0" y="T1"/>
                </a:cxn>
                <a:cxn ang="0">
                  <a:pos x="T2" y="T3"/>
                </a:cxn>
                <a:cxn ang="0">
                  <a:pos x="T4" y="T5"/>
                </a:cxn>
                <a:cxn ang="0">
                  <a:pos x="T6" y="T7"/>
                </a:cxn>
                <a:cxn ang="0">
                  <a:pos x="T8" y="T9"/>
                </a:cxn>
              </a:cxnLst>
              <a:rect l="0" t="0" r="r" b="b"/>
              <a:pathLst>
                <a:path w="433" h="595">
                  <a:moveTo>
                    <a:pt x="0" y="595"/>
                  </a:moveTo>
                  <a:lnTo>
                    <a:pt x="433" y="450"/>
                  </a:lnTo>
                  <a:lnTo>
                    <a:pt x="433" y="0"/>
                  </a:lnTo>
                  <a:lnTo>
                    <a:pt x="0" y="321"/>
                  </a:lnTo>
                  <a:lnTo>
                    <a:pt x="0" y="595"/>
                  </a:lnTo>
                  <a:close/>
                </a:path>
              </a:pathLst>
            </a:custGeom>
            <a:solidFill>
              <a:schemeClr val="accent1"/>
            </a:solidFill>
            <a:ln>
              <a:noFill/>
            </a:ln>
          </p:spPr>
          <p:txBody>
            <a:bodyPr vert="horz" wrap="square" lIns="98502" tIns="49250" rIns="98502" bIns="4925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思源宋体 CN Medium" panose="02020500000000000000" charset="-122"/>
              </a:endParaRPr>
            </a:p>
          </p:txBody>
        </p:sp>
        <p:sp>
          <p:nvSpPr>
            <p:cNvPr id="597" name="Rectangle 5"/>
            <p:cNvSpPr>
              <a:spLocks noChangeArrowheads="1"/>
            </p:cNvSpPr>
            <p:nvPr/>
          </p:nvSpPr>
          <p:spPr bwMode="auto">
            <a:xfrm>
              <a:off x="0" y="2376587"/>
              <a:ext cx="825771" cy="457962"/>
            </a:xfrm>
            <a:prstGeom prst="rect">
              <a:avLst/>
            </a:prstGeom>
            <a:solidFill>
              <a:schemeClr val="accent1"/>
            </a:solidFill>
            <a:ln>
              <a:noFill/>
            </a:ln>
          </p:spPr>
          <p:txBody>
            <a:bodyPr vert="horz" wrap="square" lIns="98502" tIns="49250" rIns="98502" bIns="4925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思源宋体 CN Medium" panose="02020500000000000000" charset="-122"/>
              </a:endParaRPr>
            </a:p>
          </p:txBody>
        </p:sp>
        <p:sp>
          <p:nvSpPr>
            <p:cNvPr id="598" name="Freeform 13"/>
            <p:cNvSpPr/>
            <p:nvPr/>
          </p:nvSpPr>
          <p:spPr bwMode="auto">
            <a:xfrm>
              <a:off x="1729875" y="1704686"/>
              <a:ext cx="2740525" cy="887512"/>
            </a:xfrm>
            <a:custGeom>
              <a:avLst/>
              <a:gdLst>
                <a:gd name="T0" fmla="*/ 0 w 2053"/>
                <a:gd name="T1" fmla="*/ 450 h 450"/>
                <a:gd name="T2" fmla="*/ 0 w 2053"/>
                <a:gd name="T3" fmla="*/ 0 h 450"/>
                <a:gd name="T4" fmla="*/ 1893 w 2053"/>
                <a:gd name="T5" fmla="*/ 0 h 450"/>
                <a:gd name="T6" fmla="*/ 2053 w 2053"/>
                <a:gd name="T7" fmla="*/ 225 h 450"/>
                <a:gd name="T8" fmla="*/ 1893 w 2053"/>
                <a:gd name="T9" fmla="*/ 450 h 450"/>
                <a:gd name="T10" fmla="*/ 0 w 2053"/>
                <a:gd name="T11" fmla="*/ 450 h 450"/>
              </a:gdLst>
              <a:ahLst/>
              <a:cxnLst>
                <a:cxn ang="0">
                  <a:pos x="T0" y="T1"/>
                </a:cxn>
                <a:cxn ang="0">
                  <a:pos x="T2" y="T3"/>
                </a:cxn>
                <a:cxn ang="0">
                  <a:pos x="T4" y="T5"/>
                </a:cxn>
                <a:cxn ang="0">
                  <a:pos x="T6" y="T7"/>
                </a:cxn>
                <a:cxn ang="0">
                  <a:pos x="T8" y="T9"/>
                </a:cxn>
                <a:cxn ang="0">
                  <a:pos x="T10" y="T11"/>
                </a:cxn>
              </a:cxnLst>
              <a:rect l="0" t="0" r="r" b="b"/>
              <a:pathLst>
                <a:path w="2053" h="450">
                  <a:moveTo>
                    <a:pt x="0" y="450"/>
                  </a:moveTo>
                  <a:lnTo>
                    <a:pt x="0" y="0"/>
                  </a:lnTo>
                  <a:lnTo>
                    <a:pt x="1893" y="0"/>
                  </a:lnTo>
                  <a:lnTo>
                    <a:pt x="2053" y="225"/>
                  </a:lnTo>
                  <a:lnTo>
                    <a:pt x="1893" y="450"/>
                  </a:lnTo>
                  <a:lnTo>
                    <a:pt x="0" y="450"/>
                  </a:lnTo>
                  <a:close/>
                </a:path>
              </a:pathLst>
            </a:custGeom>
            <a:solidFill>
              <a:schemeClr val="accent1"/>
            </a:solidFill>
            <a:ln>
              <a:noFill/>
            </a:ln>
          </p:spPr>
          <p:txBody>
            <a:bodyPr vert="horz" wrap="square" lIns="98502" tIns="49250" rIns="98502" bIns="4925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思源宋体 CN Medium" panose="02020500000000000000" charset="-122"/>
              </a:endParaRPr>
            </a:p>
          </p:txBody>
        </p:sp>
        <p:sp>
          <p:nvSpPr>
            <p:cNvPr id="599" name="Rectangle 63"/>
            <p:cNvSpPr/>
            <p:nvPr/>
          </p:nvSpPr>
          <p:spPr>
            <a:xfrm>
              <a:off x="2061058" y="1938602"/>
              <a:ext cx="1206500" cy="393700"/>
            </a:xfrm>
            <a:prstGeom prst="rect">
              <a:avLst/>
            </a:prstGeom>
          </p:spPr>
          <p:txBody>
            <a:bodyPr wrap="none" lIns="98502" tIns="49250" rIns="98502" bIns="49250">
              <a:spAutoFit/>
            </a:bodyPr>
            <a:lstStyle/>
            <a:p>
              <a:pPr lvl="0">
                <a:defRPr sz="1800">
                  <a:solidFill>
                    <a:schemeClr val="tx1">
                      <a:alpha val="100000"/>
                    </a:schemeClr>
                  </a:solidFill>
                  <a:latin typeface="思源黑体 CN Regular"/>
                  <a:ea typeface="思源黑体 CN Regular"/>
                  <a:cs typeface="+mn-cs"/>
                </a:defRPr>
              </a:pPr>
              <a:r>
                <a:rPr lang="zh-CN" sz="2000">
                  <a:solidFill>
                    <a:srgbClr val="FFFFFF">
                      <a:alpha val="100000"/>
                    </a:srgbClr>
                  </a:solidFill>
                  <a:latin typeface="思源黑体 CN Bold"/>
                  <a:ea typeface="思源黑体 CN Bold"/>
                  <a:cs typeface="+mn-cs"/>
                </a:rPr>
                <a:t>设计思想</a:t>
              </a:r>
              <a:endParaRPr lang="zh-CN" sz="2000">
                <a:solidFill>
                  <a:srgbClr val="FFFFFF">
                    <a:alpha val="100000"/>
                  </a:srgbClr>
                </a:solidFill>
                <a:latin typeface="思源黑体 CN Bold"/>
                <a:ea typeface="思源黑体 CN Bold"/>
                <a:cs typeface="+mn-cs"/>
              </a:endParaRPr>
            </a:p>
          </p:txBody>
        </p:sp>
        <p:sp>
          <p:nvSpPr>
            <p:cNvPr id="600" name="Rectangle 64"/>
            <p:cNvSpPr/>
            <p:nvPr/>
          </p:nvSpPr>
          <p:spPr>
            <a:xfrm>
              <a:off x="5998686" y="1736212"/>
              <a:ext cx="5162550" cy="914400"/>
            </a:xfrm>
            <a:prstGeom prst="rect">
              <a:avLst/>
            </a:prstGeom>
          </p:spPr>
          <p:txBody>
            <a:bodyPr wrap="square" lIns="98502" tIns="49250" rIns="98502" bIns="49250">
              <a:spAutoFit/>
            </a:bodyPr>
            <a:lstStyle/>
            <a:p>
              <a:pPr lvl="0">
                <a:lnSpc>
                  <a:spcPct val="150000"/>
                </a:lnSpc>
                <a:defRPr sz="1800">
                  <a:solidFill>
                    <a:schemeClr val="tx1">
                      <a:alpha val="100000"/>
                    </a:schemeClr>
                  </a:solidFill>
                  <a:latin typeface="思源黑体 CN Regular"/>
                  <a:ea typeface="思源黑体 CN Regular"/>
                  <a:cs typeface="+mn-cs"/>
                </a:defRPr>
              </a:pPr>
              <a:r>
                <a:rPr lang="zh-CN" sz="1800">
                  <a:latin typeface="思源黑体 CN Regular"/>
                  <a:ea typeface="思源黑体 CN Regular"/>
                  <a:cs typeface="+mn-cs"/>
                </a:rPr>
                <a:t>面向服务的分布式架构设计，整体遵循</a:t>
              </a:r>
              <a:r>
                <a:rPr lang="zh-CN" sz="1800" b="1">
                  <a:latin typeface="思源黑体 CN Regular"/>
                  <a:ea typeface="思源黑体 CN Regular"/>
                  <a:cs typeface="+mn-cs"/>
                </a:rPr>
                <a:t>“分层解耦、服务自治、事件驱动”</a:t>
              </a:r>
              <a:r>
                <a:rPr lang="zh-CN" sz="1800">
                  <a:latin typeface="思源黑体 CN Regular"/>
                  <a:ea typeface="思源黑体 CN Regular"/>
                  <a:cs typeface="+mn-cs"/>
                </a:rPr>
                <a:t>的设计思想</a:t>
              </a:r>
              <a:endParaRPr lang="zh-CN" sz="1800">
                <a:latin typeface="思源黑体 CN Regular"/>
                <a:ea typeface="思源黑体 CN Regular"/>
                <a:cs typeface="+mn-cs"/>
              </a:endParaRPr>
            </a:p>
          </p:txBody>
        </p:sp>
        <p:sp>
          <p:nvSpPr>
            <p:cNvPr id="601" name="Rectangle 109"/>
            <p:cNvSpPr/>
            <p:nvPr/>
          </p:nvSpPr>
          <p:spPr>
            <a:xfrm>
              <a:off x="134073" y="2369266"/>
              <a:ext cx="609297" cy="499571"/>
            </a:xfrm>
            <a:prstGeom prst="rect">
              <a:avLst/>
            </a:prstGeom>
          </p:spPr>
          <p:txBody>
            <a:bodyPr wrap="none" lIns="98502" tIns="49250" rIns="98502" bIns="4925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id-ID" sz="2600" b="1" i="0" u="none" strike="noStrike" kern="0" cap="none" spc="0" normalizeH="0" baseline="0" noProof="0" dirty="0">
                  <a:ln>
                    <a:noFill/>
                  </a:ln>
                  <a:solidFill>
                    <a:srgbClr val="FFFFFF"/>
                  </a:solidFill>
                  <a:effectLst/>
                  <a:uLnTx/>
                  <a:uFillTx/>
                  <a:latin typeface="+mj-ea"/>
                  <a:ea typeface="+mj-ea"/>
                </a:rPr>
                <a:t>01</a:t>
              </a:r>
              <a:endParaRPr kumimoji="0" lang="id-ID" sz="2600" b="1" i="0" u="none" strike="noStrike" kern="0" cap="none" spc="0" normalizeH="0" baseline="0" noProof="0" dirty="0">
                <a:ln>
                  <a:noFill/>
                </a:ln>
                <a:solidFill>
                  <a:srgbClr val="FFFFFF"/>
                </a:solidFill>
                <a:effectLst/>
                <a:uLnTx/>
                <a:uFillTx/>
                <a:latin typeface="+mj-ea"/>
                <a:ea typeface="+mj-ea"/>
              </a:endParaRPr>
            </a:p>
          </p:txBody>
        </p:sp>
        <p:pic>
          <p:nvPicPr>
            <p:cNvPr id="602" name="图形 38"/>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5032306" y="1900057"/>
              <a:ext cx="483869" cy="483869"/>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3"/>
          <p:cNvCxnSpPr/>
          <p:nvPr/>
        </p:nvCxnSpPr>
        <p:spPr>
          <a:xfrm>
            <a:off x="2146300" y="638907"/>
            <a:ext cx="9602788" cy="0"/>
          </a:xfrm>
          <a:prstGeom prst="line">
            <a:avLst/>
          </a:prstGeom>
          <a:ln w="12700">
            <a:gradFill flip="none" rotWithShape="1">
              <a:gsLst>
                <a:gs pos="0">
                  <a:schemeClr val="accent1">
                    <a:lumMod val="5000"/>
                    <a:lumOff val="95000"/>
                  </a:schemeClr>
                </a:gs>
                <a:gs pos="100000">
                  <a:schemeClr val="accent4"/>
                </a:gs>
              </a:gsLst>
              <a:lin ang="0" scaled="1"/>
              <a:tileRect/>
            </a:gradFill>
            <a:tailEnd type="oval" w="med" len="med"/>
          </a:ln>
        </p:spPr>
        <p:style>
          <a:lnRef idx="2">
            <a:schemeClr val="accent1"/>
          </a:lnRef>
          <a:fillRef idx="0">
            <a:schemeClr val="accent1"/>
          </a:fillRef>
          <a:effectRef idx="1">
            <a:schemeClr val="accent1"/>
          </a:effectRef>
          <a:fontRef idx="minor">
            <a:schemeClr val="tx1"/>
          </a:fontRef>
        </p:style>
      </p:cxnSp>
      <p:sp>
        <p:nvSpPr>
          <p:cNvPr id="3" name="文本框 2"/>
          <p:cNvSpPr txBox="1"/>
          <p:nvPr/>
        </p:nvSpPr>
        <p:spPr>
          <a:xfrm>
            <a:off x="455613" y="454025"/>
            <a:ext cx="2330450" cy="393700"/>
          </a:xfrm>
          <a:prstGeom prst="rect">
            <a:avLst/>
          </a:prstGeom>
          <a:noFill/>
        </p:spPr>
        <p:txBody>
          <a:bodyPr wrap="square" rtlCol="0">
            <a:spAutoFit/>
          </a:bodyPr>
          <a:lstStyle/>
          <a:p>
            <a:r>
              <a:rPr lang="en-US" sz="2000" b="1">
                <a:solidFill>
                  <a:schemeClr val="accent1">
                    <a:alpha val="100000"/>
                  </a:schemeClr>
                </a:solidFill>
                <a:latin typeface="思源黑体 CN Bold"/>
                <a:ea typeface="思源黑体 CN Bold"/>
                <a:cs typeface="思源黑体 CN Regular"/>
              </a:rPr>
              <a:t>-</a:t>
            </a:r>
            <a:r>
              <a:rPr lang="zh-CN" sz="2000" b="1">
                <a:solidFill>
                  <a:schemeClr val="accent1">
                    <a:alpha val="100000"/>
                  </a:schemeClr>
                </a:solidFill>
                <a:latin typeface="思源黑体 CN Bold"/>
                <a:ea typeface="思源黑体 CN Bold"/>
                <a:cs typeface="思源黑体 CN Regular"/>
              </a:rPr>
              <a:t>技术</a:t>
            </a:r>
            <a:r>
              <a:rPr lang="zh-CN" sz="2000" b="1">
                <a:solidFill>
                  <a:schemeClr val="accent1">
                    <a:alpha val="100000"/>
                  </a:schemeClr>
                </a:solidFill>
                <a:latin typeface="思源黑体 CN Bold"/>
                <a:ea typeface="思源黑体 CN Bold"/>
                <a:cs typeface="思源黑体 CN Regular"/>
              </a:rPr>
              <a:t>架构图</a:t>
            </a:r>
            <a:endParaRPr lang="zh-CN" sz="2000" b="1">
              <a:solidFill>
                <a:schemeClr val="accent1">
                  <a:alpha val="100000"/>
                </a:schemeClr>
              </a:solidFill>
              <a:latin typeface="思源黑体 CN Bold"/>
              <a:ea typeface="思源黑体 CN Bold"/>
              <a:cs typeface="思源黑体 CN Regular"/>
            </a:endParaRPr>
          </a:p>
        </p:txBody>
      </p:sp>
      <p:sp>
        <p:nvSpPr>
          <p:cNvPr id="4" name="Rectangle 64"/>
          <p:cNvSpPr/>
          <p:nvPr/>
        </p:nvSpPr>
        <p:spPr>
          <a:xfrm>
            <a:off x="354013" y="1511402"/>
            <a:ext cx="2432050" cy="4203700"/>
          </a:xfrm>
          <a:prstGeom prst="rect">
            <a:avLst/>
          </a:prstGeom>
        </p:spPr>
        <p:txBody>
          <a:bodyPr wrap="square" lIns="98502" tIns="49250" rIns="98502" bIns="49250">
            <a:spAutoFit/>
          </a:bodyPr>
          <a:lstStyle/>
          <a:p>
            <a:pPr lvl="0">
              <a:lnSpc>
                <a:spcPct val="150000"/>
              </a:lnSpc>
              <a:defRPr sz="1800">
                <a:solidFill>
                  <a:schemeClr val="tx1">
                    <a:alpha val="100000"/>
                  </a:schemeClr>
                </a:solidFill>
                <a:latin typeface="思源黑体 CN Regular"/>
                <a:ea typeface="思源黑体 CN Regular"/>
                <a:cs typeface="+mn-cs"/>
              </a:defRPr>
            </a:pPr>
            <a:r>
              <a:t>从整体结构上看，系统采用清晰的</a:t>
            </a:r>
            <a:r>
              <a:rPr b="1"/>
              <a:t>分层模型</a:t>
            </a:r>
            <a:r>
              <a:t>，将不同关注点的功能划分至不同层次中，以降低系统复杂度并增强可维护性。系统主要划分为</a:t>
            </a:r>
            <a:r>
              <a:rPr b="1"/>
              <a:t>接入层、业务服务层、基础设施层以及运行与运维层</a:t>
            </a:r>
            <a:endParaRPr b="1"/>
          </a:p>
        </p:txBody>
      </p:sp>
      <p:pic>
        <p:nvPicPr>
          <p:cNvPr id="5" name="图片 4"/>
          <p:cNvPicPr/>
          <p:nvPr/>
        </p:nvPicPr>
        <p:blipFill>
          <a:blip r:embed="rId1"/>
          <a:stretch>
            <a:fillRect/>
          </a:stretch>
        </p:blipFill>
        <p:spPr>
          <a:xfrm>
            <a:off x="2903838" y="731932"/>
            <a:ext cx="9288162" cy="5597050"/>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214.0522047244095,&quot;left&quot;:46.38023622047244,&quot;top&quot;:91.52070866141733,&quot;width&quot;:876.1643307086613}"/>
</p:tagLst>
</file>

<file path=ppt/tags/tag2.xml><?xml version="1.0" encoding="utf-8"?>
<p:tagLst xmlns:p="http://schemas.openxmlformats.org/presentationml/2006/main">
  <p:tag name="KSO_WM_DIAGRAM_VIRTUALLY_FRAME" val="{&quot;height&quot;:214.0522047244095,&quot;left&quot;:46.38023622047244,&quot;top&quot;:91.52070866141733,&quot;width&quot;:876.1643307086613}"/>
</p:tagLst>
</file>

<file path=ppt/tags/tag3.xml><?xml version="1.0" encoding="utf-8"?>
<p:tagLst xmlns:p="http://schemas.openxmlformats.org/presentationml/2006/main">
  <p:tag name="KSO_WM_DIAGRAM_VIRTUALLY_FRAME" val="{&quot;height&quot;:214.0522047244095,&quot;left&quot;:46.38023622047244,&quot;top&quot;:91.52070866141733,&quot;width&quot;:876.1643307086613}"/>
</p:tagLst>
</file>

<file path=ppt/tags/tag4.xml><?xml version="1.0" encoding="utf-8"?>
<p:tagLst xmlns:p="http://schemas.openxmlformats.org/presentationml/2006/main">
  <p:tag name="KSO_WM_DIAGRAM_VIRTUALLY_FRAME" val="{&quot;height&quot;:214.0522047244095,&quot;left&quot;:46.38023622047244,&quot;top&quot;:91.52070866141733,&quot;width&quot;:876.1643307086613}"/>
</p:tagLst>
</file>

<file path=ppt/tags/tag5.xml><?xml version="1.0" encoding="utf-8"?>
<p:tagLst xmlns:p="http://schemas.openxmlformats.org/presentationml/2006/main">
  <p:tag name="KSO_WM_DIAGRAM_VIRTUALLY_FRAME" val="{&quot;height&quot;:214.0522047244095,&quot;left&quot;:46.38023622047244,&quot;top&quot;:91.52070866141733,&quot;width&quot;:876.1643307086613}"/>
</p:tagLst>
</file>

<file path=ppt/tags/tag6.xml><?xml version="1.0" encoding="utf-8"?>
<p:tagLst xmlns:p="http://schemas.openxmlformats.org/presentationml/2006/main">
  <p:tag name="KSO_WM_DIAGRAM_VIRTUALLY_FRAME" val="{&quot;height&quot;:214.0522047244095,&quot;left&quot;:46.38023622047244,&quot;top&quot;:91.52070866141733,&quot;width&quot;:876.1643307086613}"/>
</p:tagLst>
</file>

<file path=ppt/theme/theme1.xml><?xml version="1.0" encoding="utf-8"?>
<a:theme xmlns:a="http://schemas.openxmlformats.org/drawingml/2006/main" name="Office 主题​​">
  <a:themeElements>
    <a:clrScheme name="自定义 29">
      <a:dk1>
        <a:srgbClr val="000000"/>
      </a:dk1>
      <a:lt1>
        <a:srgbClr val="FFFFFF"/>
      </a:lt1>
      <a:dk2>
        <a:srgbClr val="778495"/>
      </a:dk2>
      <a:lt2>
        <a:srgbClr val="F0F0F0"/>
      </a:lt2>
      <a:accent1>
        <a:srgbClr val="5078FF"/>
      </a:accent1>
      <a:accent2>
        <a:srgbClr val="7A56FF"/>
      </a:accent2>
      <a:accent3>
        <a:srgbClr val="FACEFF"/>
      </a:accent3>
      <a:accent4>
        <a:srgbClr val="0043FF"/>
      </a:accent4>
      <a:accent5>
        <a:srgbClr val="8AD5FF"/>
      </a:accent5>
      <a:accent6>
        <a:srgbClr val="CC99FF"/>
      </a:accent6>
      <a:hlink>
        <a:srgbClr val="305BF5"/>
      </a:hlink>
      <a:folHlink>
        <a:srgbClr val="BFBFBF"/>
      </a:folHlink>
    </a:clrScheme>
    <a:fontScheme name="自定义 4">
      <a:majorFont>
        <a:latin typeface="思源黑体 CN Bold"/>
        <a:ea typeface="思源黑体 CN Bold"/>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9">
      <a:dk1>
        <a:srgbClr val="000000"/>
      </a:dk1>
      <a:lt1>
        <a:srgbClr val="FFFFFF"/>
      </a:lt1>
      <a:dk2>
        <a:srgbClr val="778495"/>
      </a:dk2>
      <a:lt2>
        <a:srgbClr val="F0F0F0"/>
      </a:lt2>
      <a:accent1>
        <a:srgbClr val="5078FF"/>
      </a:accent1>
      <a:accent2>
        <a:srgbClr val="7A56FF"/>
      </a:accent2>
      <a:accent3>
        <a:srgbClr val="FACEFF"/>
      </a:accent3>
      <a:accent4>
        <a:srgbClr val="0043FF"/>
      </a:accent4>
      <a:accent5>
        <a:srgbClr val="8AD5FF"/>
      </a:accent5>
      <a:accent6>
        <a:srgbClr val="CC99FF"/>
      </a:accent6>
      <a:hlink>
        <a:srgbClr val="305BF5"/>
      </a:hlink>
      <a:folHlink>
        <a:srgbClr val="BFBFBF"/>
      </a:folHlink>
    </a:clrScheme>
    <a:fontScheme name="自定义 4">
      <a:majorFont>
        <a:latin typeface="思源黑体 CN Bold"/>
        <a:ea typeface="思源黑体 CN Bold"/>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思源黑体 CN Regular"/>
        <a:font script="Hebr" typeface="思源黑体 CN Regular"/>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Regular"/>
        <a:font script="Uigh" typeface="Microsoft Uighur"/>
        <a:font script="Geor" typeface="Sylfaen"/>
      </a:majorFont>
      <a:minorFont>
        <a:latin typeface="思源黑体 CN Regular"/>
        <a:ea typeface=""/>
        <a:cs typeface=""/>
        <a:font script="Jpan" typeface="游ゴシック"/>
        <a:font script="Hang" typeface="맑은 고딕"/>
        <a:font script="Hans" typeface="思源黑体 CN Regular"/>
        <a:font script="Hant" typeface="新細明體"/>
        <a:font script="Arab" typeface="思源黑体 CN Regular"/>
        <a:font script="Hebr" typeface="思源黑体 CN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11301</Words>
  <Application>WPS 演示</Application>
  <PresentationFormat/>
  <Paragraphs>836</Paragraphs>
  <Slides>47</Slides>
  <Notes>0</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47</vt:i4>
      </vt:variant>
    </vt:vector>
  </HeadingPairs>
  <TitlesOfParts>
    <vt:vector size="66" baseType="lpstr">
      <vt:lpstr>Arial</vt:lpstr>
      <vt:lpstr>宋体</vt:lpstr>
      <vt:lpstr>Wingdings</vt:lpstr>
      <vt:lpstr>思源黑体 CN Regular</vt:lpstr>
      <vt:lpstr>黑体</vt:lpstr>
      <vt:lpstr>思源黑体 CN Bold</vt:lpstr>
      <vt:lpstr>思源黑体 CN Regular</vt:lpstr>
      <vt:lpstr>微软雅黑</vt:lpstr>
      <vt:lpstr>OPPOSans R</vt:lpstr>
      <vt:lpstr>Arial</vt:lpstr>
      <vt:lpstr>思源宋体 CN Medium</vt:lpstr>
      <vt:lpstr>思源宋体 CN Medium</vt:lpstr>
      <vt:lpstr>Arial Unicode MS</vt:lpstr>
      <vt:lpstr>OPPOSans B</vt:lpstr>
      <vt:lpstr>OPPOSans M</vt:lpstr>
      <vt:lpstr>思源宋体 CN Heavy</vt:lpstr>
      <vt:lpstr>思源黑体 CN Regular</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清风徐来</cp:lastModifiedBy>
  <cp:revision>7</cp:revision>
  <dcterms:created xsi:type="dcterms:W3CDTF">2025-12-29T04:53:00Z</dcterms:created>
  <dcterms:modified xsi:type="dcterms:W3CDTF">2025-12-29T08:26:33Z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4345749ABE6F473E93407DEDB1E30015_13</vt:lpwstr>
  </property>
</Properties>
</file>